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37" r:id="rId3"/>
    <p:sldId id="257" r:id="rId4"/>
    <p:sldId id="308" r:id="rId5"/>
    <p:sldId id="335" r:id="rId6"/>
    <p:sldId id="336" r:id="rId7"/>
    <p:sldId id="338" r:id="rId8"/>
    <p:sldId id="339" r:id="rId9"/>
    <p:sldId id="351" r:id="rId10"/>
    <p:sldId id="340" r:id="rId11"/>
    <p:sldId id="341" r:id="rId12"/>
    <p:sldId id="342" r:id="rId13"/>
    <p:sldId id="343" r:id="rId14"/>
    <p:sldId id="352" r:id="rId15"/>
    <p:sldId id="345" r:id="rId16"/>
    <p:sldId id="344" r:id="rId17"/>
    <p:sldId id="346" r:id="rId18"/>
    <p:sldId id="347" r:id="rId19"/>
    <p:sldId id="348" r:id="rId20"/>
    <p:sldId id="349" r:id="rId21"/>
    <p:sldId id="35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262" autoAdjust="0"/>
  </p:normalViewPr>
  <p:slideViewPr>
    <p:cSldViewPr snapToGrid="0">
      <p:cViewPr>
        <p:scale>
          <a:sx n="150" d="100"/>
          <a:sy n="150" d="100"/>
        </p:scale>
        <p:origin x="9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0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Manifest </a:t>
            </a:r>
            <a:r>
              <a:rPr lang="ko-KR" altLang="en-US" dirty="0"/>
              <a:t>파일에 </a:t>
            </a:r>
            <a:r>
              <a:rPr lang="en-US" altLang="ko-KR" dirty="0"/>
              <a:t>POST_NOTIFICATIONS </a:t>
            </a:r>
            <a:r>
              <a:rPr lang="ko-KR" altLang="en-US" dirty="0"/>
              <a:t>권한을 등록해야 사용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128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588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90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69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585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226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42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093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050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9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메뉴를 </a:t>
            </a:r>
            <a:r>
              <a:rPr lang="en-US" altLang="ko-KR" dirty="0"/>
              <a:t>XML</a:t>
            </a:r>
            <a:r>
              <a:rPr lang="ko-KR" altLang="en-US" dirty="0"/>
              <a:t>로 작성했을 때의 장점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메뉴 구조를 쉽게 시각화 할 수 있음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코드와 메뉴가 분리되어 차후에 쉽게 변경 가능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플랫폼 버전이나 화면 크기에 따라서 서로 다른 메뉴 구성을 가질 수 있음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Item</a:t>
            </a:r>
          </a:p>
          <a:p>
            <a:pPr marL="0" indent="0">
              <a:buFontTx/>
              <a:buNone/>
            </a:pPr>
            <a:r>
              <a:rPr lang="en-US" altLang="ko-KR" dirty="0"/>
              <a:t>Icon: </a:t>
            </a:r>
            <a:r>
              <a:rPr lang="ko-KR" altLang="en-US" dirty="0"/>
              <a:t>사용자에게 보이는 아이콘 이미지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Title: </a:t>
            </a:r>
            <a:r>
              <a:rPr lang="ko-KR" altLang="en-US" dirty="0"/>
              <a:t>메뉴 항목의 이름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 err="1"/>
              <a:t>showAsAction</a:t>
            </a:r>
            <a:r>
              <a:rPr lang="en-US" altLang="ko-KR" dirty="0"/>
              <a:t>: </a:t>
            </a:r>
            <a:r>
              <a:rPr lang="ko-KR" altLang="en-US" dirty="0"/>
              <a:t>액션바에 어떻게</a:t>
            </a:r>
            <a:r>
              <a:rPr lang="en-US" altLang="ko-KR" dirty="0"/>
              <a:t>, </a:t>
            </a:r>
            <a:r>
              <a:rPr lang="ko-KR" altLang="en-US" dirty="0"/>
              <a:t>언제 메뉴 항목을 표시할 것인지를 지정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	Always: </a:t>
            </a:r>
            <a:r>
              <a:rPr lang="ko-KR" altLang="en-US" dirty="0"/>
              <a:t>메뉴 항목을 항상 보이게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	Never: </a:t>
            </a:r>
            <a:r>
              <a:rPr lang="ko-KR" altLang="en-US" dirty="0"/>
              <a:t>메뉴 항목을 </a:t>
            </a:r>
            <a:r>
              <a:rPr lang="ko-KR" altLang="en-US" dirty="0" err="1"/>
              <a:t>오버플로우</a:t>
            </a:r>
            <a:r>
              <a:rPr lang="ko-KR" altLang="en-US" dirty="0"/>
              <a:t> 영역에 숨김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ifRoom</a:t>
            </a:r>
            <a:r>
              <a:rPr lang="en-US" altLang="ko-KR" dirty="0"/>
              <a:t>: </a:t>
            </a:r>
            <a:r>
              <a:rPr lang="ko-KR" altLang="en-US" dirty="0"/>
              <a:t>액션바에 공간이 있는 경우에만 표시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Inflate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팽창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- XML </a:t>
            </a:r>
            <a:r>
              <a:rPr lang="ko-KR" altLang="en-US" dirty="0"/>
              <a:t>파일을 읽어서 실제 메뉴 객체로 변환하는 것을 의미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36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63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422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486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85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3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9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nfree.com/lecture/android/android_2.4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-cini.tistory.com/27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Ch7 &amp; Ch8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커스텀 대화 상자 </a:t>
            </a:r>
            <a:r>
              <a:rPr lang="en-US" altLang="ko-KR" sz="1500" dirty="0"/>
              <a:t>(Custom Dialog)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95637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949671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353248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302" y="3532484"/>
            <a:ext cx="1417500" cy="25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311150" y="866705"/>
            <a:ext cx="537210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원하는 디자인 및 기능을 가진 </a:t>
            </a:r>
            <a:r>
              <a:rPr lang="en-US" altLang="ko-KR" sz="1000" dirty="0"/>
              <a:t>dialog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Layout </a:t>
            </a:r>
            <a:r>
              <a:rPr lang="ko-KR" altLang="en-US" sz="1000" dirty="0"/>
              <a:t>파일을 생성한 뒤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setContentView</a:t>
            </a:r>
            <a:r>
              <a:rPr lang="en-US" altLang="ko-KR" sz="1000" dirty="0"/>
              <a:t>(id)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dialog</a:t>
            </a:r>
            <a:r>
              <a:rPr lang="ko-KR" altLang="en-US" sz="1000" dirty="0"/>
              <a:t>를 사용 가능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476B3-A8B5-3912-C190-48EC14E55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06" y="1809888"/>
            <a:ext cx="4084244" cy="45906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1D0030-C474-4B0A-9404-FA0416DBC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3532484"/>
            <a:ext cx="14175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9732D2-0424-4360-C510-5767573156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5699" y="3476374"/>
            <a:ext cx="2075625" cy="2931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87A11B-6A3B-3CC0-D68F-F6EA194264EA}"/>
              </a:ext>
            </a:extLst>
          </p:cNvPr>
          <p:cNvSpPr txBox="1"/>
          <p:nvPr/>
        </p:nvSpPr>
        <p:spPr>
          <a:xfrm>
            <a:off x="4805699" y="3216460"/>
            <a:ext cx="190503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Custom_dialog.xml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0F0BB1-EBAD-D96E-9062-FEA863044D2C}"/>
              </a:ext>
            </a:extLst>
          </p:cNvPr>
          <p:cNvSpPr/>
          <p:nvPr/>
        </p:nvSpPr>
        <p:spPr>
          <a:xfrm>
            <a:off x="4805699" y="3469671"/>
            <a:ext cx="2075625" cy="29451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95C045A-2997-327D-62CE-7AB37800F37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881324" y="4305300"/>
            <a:ext cx="624376" cy="6369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089A6A-1373-A0D6-AE8C-56F721BAA706}"/>
              </a:ext>
            </a:extLst>
          </p:cNvPr>
          <p:cNvSpPr/>
          <p:nvPr/>
        </p:nvSpPr>
        <p:spPr>
          <a:xfrm>
            <a:off x="7505701" y="3772130"/>
            <a:ext cx="1176338" cy="10189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4F6C7E-E6CC-1228-4467-3E0B33475813}"/>
              </a:ext>
            </a:extLst>
          </p:cNvPr>
          <p:cNvCxnSpPr>
            <a:cxnSpLocks/>
            <a:stCxn id="11" idx="1"/>
            <a:endCxn id="30" idx="3"/>
          </p:cNvCxnSpPr>
          <p:nvPr/>
        </p:nvCxnSpPr>
        <p:spPr>
          <a:xfrm flipH="1" flipV="1">
            <a:off x="2690813" y="3326894"/>
            <a:ext cx="2114886" cy="16153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A5BBD5-2C51-F4B6-A728-A701911DC10A}"/>
              </a:ext>
            </a:extLst>
          </p:cNvPr>
          <p:cNvSpPr/>
          <p:nvPr/>
        </p:nvSpPr>
        <p:spPr>
          <a:xfrm>
            <a:off x="717786" y="3277175"/>
            <a:ext cx="1973027" cy="994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3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879A5F12-1F64-D85F-0798-E58C676062B4}"/>
              </a:ext>
            </a:extLst>
          </p:cNvPr>
          <p:cNvSpPr txBox="1"/>
          <p:nvPr/>
        </p:nvSpPr>
        <p:spPr>
          <a:xfrm>
            <a:off x="4833233" y="4230030"/>
            <a:ext cx="4137174" cy="265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알림 빌더 생성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en-US" altLang="ko-KR" sz="800" dirty="0" err="1"/>
              <a:t>NotificationCompat.Builder</a:t>
            </a:r>
            <a:r>
              <a:rPr lang="ko-KR" altLang="en-US" sz="800" dirty="0"/>
              <a:t>를 사용하여 알림 빌더 생성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알림 속성 설정</a:t>
            </a:r>
            <a:br>
              <a:rPr lang="en-US" altLang="ko-KR" sz="800" dirty="0"/>
            </a:br>
            <a:r>
              <a:rPr lang="en-US" altLang="ko-KR" sz="800" dirty="0"/>
              <a:t>- 3</a:t>
            </a:r>
            <a:r>
              <a:rPr lang="ko-KR" altLang="en-US" sz="800" dirty="0"/>
              <a:t>개의 속성 필수 </a:t>
            </a:r>
            <a:r>
              <a:rPr lang="en-US" altLang="ko-KR" sz="800" dirty="0"/>
              <a:t>(</a:t>
            </a:r>
            <a:r>
              <a:rPr lang="en-US" altLang="ko-KR" sz="800" dirty="0" err="1"/>
              <a:t>setSmallIcon</a:t>
            </a:r>
            <a:r>
              <a:rPr lang="en-US" altLang="ko-KR" sz="800" dirty="0"/>
              <a:t>, </a:t>
            </a:r>
            <a:r>
              <a:rPr lang="en-US" altLang="ko-KR" sz="800" dirty="0" err="1"/>
              <a:t>setContentTitle</a:t>
            </a:r>
            <a:r>
              <a:rPr lang="en-US" altLang="ko-KR" sz="800" dirty="0"/>
              <a:t>, </a:t>
            </a:r>
            <a:r>
              <a:rPr lang="en-US" altLang="ko-KR" sz="800" dirty="0" err="1"/>
              <a:t>setContentText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br>
              <a:rPr lang="en-US" altLang="ko-KR" sz="800" dirty="0"/>
            </a:br>
            <a:br>
              <a:rPr lang="en-US" altLang="ko-KR" sz="800" dirty="0"/>
            </a:br>
            <a:br>
              <a:rPr lang="en-US" altLang="ko-KR" sz="800" dirty="0"/>
            </a:b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액션 첨부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알림과 함께 어떠한 조치를 첨부하기 위해 사용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액션을 첨부하면 사용자가 알림에서 </a:t>
            </a:r>
            <a:r>
              <a:rPr lang="en-US" altLang="ko-KR" sz="800" dirty="0"/>
              <a:t>App</a:t>
            </a:r>
            <a:r>
              <a:rPr lang="ko-KR" altLang="en-US" sz="800" dirty="0"/>
              <a:t>의 </a:t>
            </a:r>
            <a:r>
              <a:rPr lang="en-US" altLang="ko-KR" sz="800" dirty="0"/>
              <a:t>activity</a:t>
            </a:r>
            <a:r>
              <a:rPr lang="ko-KR" altLang="en-US" sz="800" dirty="0"/>
              <a:t>로 바로 이동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알림 객체 생성 및 전달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en-US" altLang="ko-KR" sz="800" dirty="0" err="1"/>
              <a:t>getSystemService</a:t>
            </a:r>
            <a:r>
              <a:rPr lang="en-US" altLang="ko-KR" sz="800" dirty="0"/>
              <a:t>(NOTIFICATION_SERVICE)</a:t>
            </a:r>
            <a:r>
              <a:rPr lang="ko-KR" altLang="en-US" sz="800" dirty="0"/>
              <a:t>를 통해 알림 객체 생성</a:t>
            </a:r>
            <a:br>
              <a:rPr lang="en-US" altLang="ko-KR" sz="800" dirty="0"/>
            </a:br>
            <a:r>
              <a:rPr lang="en-US" altLang="ko-KR" sz="800" dirty="0"/>
              <a:t>- notify </a:t>
            </a:r>
            <a:r>
              <a:rPr lang="ko-KR" altLang="en-US" sz="800" dirty="0"/>
              <a:t>를 호출하여 알림 객체를 전달</a:t>
            </a:r>
            <a:endParaRPr lang="en-US" altLang="ko-KR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알림 기능 </a:t>
            </a:r>
            <a:r>
              <a:rPr lang="en-US" altLang="ko-KR" sz="1500" dirty="0"/>
              <a:t>(Notification)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499" y="101136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3667064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10113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12"/>
          <a:stretch/>
        </p:blipFill>
        <p:spPr>
          <a:xfrm>
            <a:off x="10393500" y="3634848"/>
            <a:ext cx="1417500" cy="1302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311150" y="675709"/>
            <a:ext cx="450192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이 어떠한 이벤트가 발생했을 때 사용자에게 전달하는 메시지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소리</a:t>
            </a:r>
            <a:r>
              <a:rPr lang="en-US" altLang="ko-KR" sz="1000" dirty="0"/>
              <a:t>, </a:t>
            </a:r>
            <a:r>
              <a:rPr lang="ko-KR" altLang="en-US" sz="1000" dirty="0"/>
              <a:t>진동 및 상태 표시줄을 통해 알림</a:t>
            </a:r>
            <a:endParaRPr lang="en-US" altLang="ko-KR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78FBCD-FE82-6D8A-7E77-3F5516819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572" y="664319"/>
            <a:ext cx="3821550" cy="35707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5F6A73-9D44-D181-A06C-BBF94CA575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450" y="2970277"/>
            <a:ext cx="4137174" cy="28920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50B4C0-C11C-4C9C-020D-F85698FCA967}"/>
              </a:ext>
            </a:extLst>
          </p:cNvPr>
          <p:cNvSpPr txBox="1"/>
          <p:nvPr/>
        </p:nvSpPr>
        <p:spPr>
          <a:xfrm>
            <a:off x="227047" y="1258205"/>
            <a:ext cx="2192892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알림을 만드는 절차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알림 채널 생성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알림 빌더 생성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알림 속성 설정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액션 첨부 </a:t>
            </a:r>
            <a:r>
              <a:rPr lang="en-US" altLang="ko-KR" sz="1000" dirty="0"/>
              <a:t>(</a:t>
            </a:r>
            <a:r>
              <a:rPr lang="ko-KR" altLang="en-US" sz="1000" dirty="0"/>
              <a:t>선택 사항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알림 객체 생성 및 전달</a:t>
            </a:r>
            <a:endParaRPr lang="en-US" altLang="ko-KR" sz="10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2610CA-24B9-E6CE-5664-8D3E011E5B2B}"/>
              </a:ext>
            </a:extLst>
          </p:cNvPr>
          <p:cNvCxnSpPr>
            <a:cxnSpLocks/>
          </p:cNvCxnSpPr>
          <p:nvPr/>
        </p:nvCxnSpPr>
        <p:spPr>
          <a:xfrm flipV="1">
            <a:off x="9593561" y="908027"/>
            <a:ext cx="71139" cy="88261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337F22-DAB9-2B33-5F0C-0BD000F16F13}"/>
              </a:ext>
            </a:extLst>
          </p:cNvPr>
          <p:cNvSpPr/>
          <p:nvPr/>
        </p:nvSpPr>
        <p:spPr>
          <a:xfrm>
            <a:off x="8967788" y="1794493"/>
            <a:ext cx="1251547" cy="9383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806282-A8EF-555F-4763-1480EDED3F2B}"/>
              </a:ext>
            </a:extLst>
          </p:cNvPr>
          <p:cNvSpPr txBox="1"/>
          <p:nvPr/>
        </p:nvSpPr>
        <p:spPr>
          <a:xfrm>
            <a:off x="8806460" y="654816"/>
            <a:ext cx="28257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Manifest </a:t>
            </a:r>
            <a:r>
              <a:rPr lang="ko-KR" altLang="en-US" sz="800" dirty="0"/>
              <a:t>파일에 </a:t>
            </a:r>
            <a:r>
              <a:rPr lang="en-US" altLang="ko-KR" sz="800" dirty="0"/>
              <a:t>POST_NOTIFICATIONS </a:t>
            </a:r>
            <a:r>
              <a:rPr lang="ko-KR" altLang="en-US" sz="800" dirty="0"/>
              <a:t>권한 요청 등록</a:t>
            </a:r>
            <a:endParaRPr lang="en-US" altLang="ko-KR" sz="8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38BCFCB-F1DE-102E-6912-044D033E85C4}"/>
              </a:ext>
            </a:extLst>
          </p:cNvPr>
          <p:cNvSpPr/>
          <p:nvPr/>
        </p:nvSpPr>
        <p:spPr>
          <a:xfrm>
            <a:off x="648893" y="4416321"/>
            <a:ext cx="2717800" cy="14460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F926D3-8485-5866-CD06-3B4561723208}"/>
              </a:ext>
            </a:extLst>
          </p:cNvPr>
          <p:cNvSpPr txBox="1"/>
          <p:nvPr/>
        </p:nvSpPr>
        <p:spPr>
          <a:xfrm>
            <a:off x="506053" y="5867900"/>
            <a:ext cx="413717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알림 채널 생성</a:t>
            </a:r>
            <a:br>
              <a:rPr lang="en-US" altLang="ko-KR" sz="800" dirty="0"/>
            </a:br>
            <a:r>
              <a:rPr lang="en-US" altLang="ko-KR" sz="800" dirty="0"/>
              <a:t>- API Level 26</a:t>
            </a:r>
            <a:r>
              <a:rPr lang="ko-KR" altLang="en-US" sz="800" dirty="0"/>
              <a:t>부터 모든 알림은 채널을 할당하도록 지정</a:t>
            </a:r>
            <a:br>
              <a:rPr lang="en-US" altLang="ko-KR" sz="800" dirty="0"/>
            </a:br>
            <a:r>
              <a:rPr lang="en-US" altLang="ko-KR" sz="800" dirty="0"/>
              <a:t>- Activity</a:t>
            </a:r>
            <a:r>
              <a:rPr lang="ko-KR" altLang="en-US" sz="800" dirty="0"/>
              <a:t>가 시작될 때 </a:t>
            </a:r>
            <a:r>
              <a:rPr lang="en-US" altLang="ko-KR" sz="800" dirty="0"/>
              <a:t>(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) </a:t>
            </a:r>
            <a:r>
              <a:rPr lang="ko-KR" altLang="en-US" sz="800" dirty="0"/>
              <a:t>시점에서 수행</a:t>
            </a:r>
            <a:endParaRPr lang="en-US" altLang="ko-KR" sz="8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79E7DEB-EF2F-5FB5-BB71-615633163C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" t="29038" r="3554" b="49769"/>
          <a:stretch/>
        </p:blipFill>
        <p:spPr>
          <a:xfrm>
            <a:off x="5156589" y="5036259"/>
            <a:ext cx="1660831" cy="68245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064725B-7420-EFB9-F407-5BA8BB49F372}"/>
              </a:ext>
            </a:extLst>
          </p:cNvPr>
          <p:cNvSpPr txBox="1"/>
          <p:nvPr/>
        </p:nvSpPr>
        <p:spPr>
          <a:xfrm>
            <a:off x="4426299" y="640665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3CAFB1-E8B6-4643-5D40-11F7D5122CCA}"/>
              </a:ext>
            </a:extLst>
          </p:cNvPr>
          <p:cNvSpPr txBox="1"/>
          <p:nvPr/>
        </p:nvSpPr>
        <p:spPr>
          <a:xfrm>
            <a:off x="4426299" y="1409759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902048-B3D5-9498-E109-9087C60D691D}"/>
              </a:ext>
            </a:extLst>
          </p:cNvPr>
          <p:cNvSpPr txBox="1"/>
          <p:nvPr/>
        </p:nvSpPr>
        <p:spPr>
          <a:xfrm>
            <a:off x="4429527" y="1077423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④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320692-1BC0-0736-2D07-08491BC4C31F}"/>
              </a:ext>
            </a:extLst>
          </p:cNvPr>
          <p:cNvCxnSpPr>
            <a:cxnSpLocks/>
          </p:cNvCxnSpPr>
          <p:nvPr/>
        </p:nvCxnSpPr>
        <p:spPr>
          <a:xfrm>
            <a:off x="4712994" y="1248262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2669E8E-8EB0-82E7-92AF-DEEF1790B26B}"/>
              </a:ext>
            </a:extLst>
          </p:cNvPr>
          <p:cNvCxnSpPr>
            <a:cxnSpLocks/>
          </p:cNvCxnSpPr>
          <p:nvPr/>
        </p:nvCxnSpPr>
        <p:spPr>
          <a:xfrm>
            <a:off x="4692841" y="822602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47CE988-39FB-ACA1-21A2-16F99EF7BFE3}"/>
              </a:ext>
            </a:extLst>
          </p:cNvPr>
          <p:cNvCxnSpPr>
            <a:cxnSpLocks/>
          </p:cNvCxnSpPr>
          <p:nvPr/>
        </p:nvCxnSpPr>
        <p:spPr>
          <a:xfrm>
            <a:off x="4712994" y="1583259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0EA198-F3B6-961A-11DA-4B5A9098B469}"/>
              </a:ext>
            </a:extLst>
          </p:cNvPr>
          <p:cNvSpPr/>
          <p:nvPr/>
        </p:nvSpPr>
        <p:spPr>
          <a:xfrm>
            <a:off x="5048252" y="771674"/>
            <a:ext cx="3668869" cy="2138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ADEDCA0-9837-53A5-B534-A17EDBCB37D0}"/>
              </a:ext>
            </a:extLst>
          </p:cNvPr>
          <p:cNvSpPr/>
          <p:nvPr/>
        </p:nvSpPr>
        <p:spPr>
          <a:xfrm>
            <a:off x="5048253" y="1534790"/>
            <a:ext cx="2703428" cy="4324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952586-49D1-B806-6DB6-CED6FCD8851C}"/>
              </a:ext>
            </a:extLst>
          </p:cNvPr>
          <p:cNvSpPr/>
          <p:nvPr/>
        </p:nvSpPr>
        <p:spPr>
          <a:xfrm>
            <a:off x="5048252" y="1205803"/>
            <a:ext cx="3668869" cy="3289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8409DD-D41B-62D8-0BC1-B20BE31BAE0F}"/>
              </a:ext>
            </a:extLst>
          </p:cNvPr>
          <p:cNvSpPr txBox="1"/>
          <p:nvPr/>
        </p:nvSpPr>
        <p:spPr>
          <a:xfrm>
            <a:off x="4426299" y="1938367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⑤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E94194E-BDB4-A288-049C-B205D487C9ED}"/>
              </a:ext>
            </a:extLst>
          </p:cNvPr>
          <p:cNvCxnSpPr>
            <a:cxnSpLocks/>
          </p:cNvCxnSpPr>
          <p:nvPr/>
        </p:nvCxnSpPr>
        <p:spPr>
          <a:xfrm>
            <a:off x="4712994" y="2111867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4BA30E-AD79-EB69-174E-672D5B8BAEBA}"/>
              </a:ext>
            </a:extLst>
          </p:cNvPr>
          <p:cNvSpPr/>
          <p:nvPr/>
        </p:nvSpPr>
        <p:spPr>
          <a:xfrm>
            <a:off x="5048253" y="2063399"/>
            <a:ext cx="3398752" cy="3147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55A106-5EAF-78E8-3052-A948CA7B86E3}"/>
              </a:ext>
            </a:extLst>
          </p:cNvPr>
          <p:cNvCxnSpPr>
            <a:cxnSpLocks/>
          </p:cNvCxnSpPr>
          <p:nvPr/>
        </p:nvCxnSpPr>
        <p:spPr>
          <a:xfrm>
            <a:off x="5703593" y="5331318"/>
            <a:ext cx="48281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833CA45-D4D9-E260-257A-E53FC79FA4BA}"/>
              </a:ext>
            </a:extLst>
          </p:cNvPr>
          <p:cNvCxnSpPr>
            <a:cxnSpLocks/>
          </p:cNvCxnSpPr>
          <p:nvPr/>
        </p:nvCxnSpPr>
        <p:spPr>
          <a:xfrm>
            <a:off x="6047392" y="5445618"/>
            <a:ext cx="13901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EC8EC89-A763-CDBA-70C9-76BAEBEB9AA3}"/>
              </a:ext>
            </a:extLst>
          </p:cNvPr>
          <p:cNvCxnSpPr>
            <a:cxnSpLocks/>
          </p:cNvCxnSpPr>
          <p:nvPr/>
        </p:nvCxnSpPr>
        <p:spPr>
          <a:xfrm>
            <a:off x="5336880" y="5194431"/>
            <a:ext cx="84952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390F8FF-E806-5BAF-4D52-4BD9752C0448}"/>
              </a:ext>
            </a:extLst>
          </p:cNvPr>
          <p:cNvSpPr/>
          <p:nvPr/>
        </p:nvSpPr>
        <p:spPr>
          <a:xfrm>
            <a:off x="5193423" y="5128550"/>
            <a:ext cx="122623" cy="1181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BC9706-DE34-1711-B150-90A95491F1D1}"/>
              </a:ext>
            </a:extLst>
          </p:cNvPr>
          <p:cNvSpPr txBox="1"/>
          <p:nvPr/>
        </p:nvSpPr>
        <p:spPr>
          <a:xfrm>
            <a:off x="6141749" y="5070414"/>
            <a:ext cx="657473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Small Icon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F4E45A-FB3B-87A2-377D-1725F2B2E6A5}"/>
              </a:ext>
            </a:extLst>
          </p:cNvPr>
          <p:cNvSpPr txBox="1"/>
          <p:nvPr/>
        </p:nvSpPr>
        <p:spPr>
          <a:xfrm>
            <a:off x="6141749" y="5211322"/>
            <a:ext cx="657473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Title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BDC295-A8A0-DDEB-5D61-DEE0311D5111}"/>
              </a:ext>
            </a:extLst>
          </p:cNvPr>
          <p:cNvSpPr txBox="1"/>
          <p:nvPr/>
        </p:nvSpPr>
        <p:spPr>
          <a:xfrm>
            <a:off x="6141749" y="5331088"/>
            <a:ext cx="657473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Text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E30589F-A9B8-E022-4C12-24EF8545BA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9170"/>
          <a:stretch/>
        </p:blipFill>
        <p:spPr>
          <a:xfrm>
            <a:off x="10393499" y="4989630"/>
            <a:ext cx="1417500" cy="1280910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B3C529-48C9-6037-1ADC-322FD7319EA1}"/>
              </a:ext>
            </a:extLst>
          </p:cNvPr>
          <p:cNvSpPr/>
          <p:nvPr/>
        </p:nvSpPr>
        <p:spPr>
          <a:xfrm>
            <a:off x="10429875" y="4390202"/>
            <a:ext cx="1323975" cy="4812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2ECB5E5-CD07-1BAF-6B3D-226C1EB7232F}"/>
              </a:ext>
            </a:extLst>
          </p:cNvPr>
          <p:cNvSpPr/>
          <p:nvPr/>
        </p:nvSpPr>
        <p:spPr>
          <a:xfrm>
            <a:off x="10393499" y="4979421"/>
            <a:ext cx="1417500" cy="13025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999BE75-76B0-0731-DF49-82CD853F33A7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1091863" y="4871495"/>
            <a:ext cx="0" cy="37343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F5D26F1-93EB-0F89-9AFF-9A74B4078008}"/>
              </a:ext>
            </a:extLst>
          </p:cNvPr>
          <p:cNvSpPr txBox="1"/>
          <p:nvPr/>
        </p:nvSpPr>
        <p:spPr>
          <a:xfrm>
            <a:off x="8806460" y="6324701"/>
            <a:ext cx="33322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알림 터치 시</a:t>
            </a:r>
            <a:r>
              <a:rPr lang="en-US" altLang="ko-KR" sz="800" dirty="0"/>
              <a:t>, Intent</a:t>
            </a:r>
            <a:r>
              <a:rPr lang="ko-KR" altLang="en-US" sz="800" dirty="0"/>
              <a:t>에 의해 </a:t>
            </a:r>
            <a:r>
              <a:rPr lang="en-US" altLang="ko-KR" sz="800" dirty="0"/>
              <a:t>google </a:t>
            </a:r>
            <a:r>
              <a:rPr lang="ko-KR" altLang="en-US" sz="800" dirty="0"/>
              <a:t>홈페이지로 이동 </a:t>
            </a:r>
            <a:r>
              <a:rPr lang="en-US" altLang="ko-KR" sz="800" dirty="0"/>
              <a:t>(</a:t>
            </a:r>
            <a:r>
              <a:rPr lang="ko-KR" altLang="en-US" sz="800" dirty="0"/>
              <a:t>액션 첨부</a:t>
            </a:r>
            <a:r>
              <a:rPr lang="en-US" altLang="ko-KR" sz="800" dirty="0"/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AD0922-949C-752C-6361-7E9B306D4145}"/>
              </a:ext>
            </a:extLst>
          </p:cNvPr>
          <p:cNvSpPr txBox="1"/>
          <p:nvPr/>
        </p:nvSpPr>
        <p:spPr>
          <a:xfrm>
            <a:off x="62145" y="4336365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B7A3028-22C2-9E98-6970-5DAEC793B16B}"/>
              </a:ext>
            </a:extLst>
          </p:cNvPr>
          <p:cNvCxnSpPr>
            <a:cxnSpLocks/>
          </p:cNvCxnSpPr>
          <p:nvPr/>
        </p:nvCxnSpPr>
        <p:spPr>
          <a:xfrm>
            <a:off x="328687" y="4518302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9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어댑터 뷰 클래스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AdapterView</a:t>
            </a:r>
            <a:r>
              <a:rPr lang="en-US" altLang="ko-KR" sz="1500" dirty="0"/>
              <a:t> Class)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924041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어댑터 </a:t>
            </a:r>
            <a:r>
              <a:rPr lang="en-US" altLang="ko-KR" sz="1200" dirty="0"/>
              <a:t>(Adapter) </a:t>
            </a:r>
            <a:r>
              <a:rPr lang="ko-KR" altLang="en-US" sz="1200" dirty="0"/>
              <a:t>개념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Data</a:t>
            </a:r>
            <a:r>
              <a:rPr lang="ko-KR" altLang="en-US" sz="1200" dirty="0"/>
              <a:t>를 받아서 관리하고 </a:t>
            </a:r>
            <a:r>
              <a:rPr lang="en-US" altLang="ko-KR" sz="1200" dirty="0" err="1"/>
              <a:t>adpaterView</a:t>
            </a:r>
            <a:r>
              <a:rPr lang="ko-KR" altLang="en-US" sz="1200" dirty="0"/>
              <a:t>에 출력할 수 있는 형태로 </a:t>
            </a:r>
            <a:r>
              <a:rPr lang="en-US" altLang="ko-KR" sz="1200" dirty="0"/>
              <a:t>data</a:t>
            </a:r>
            <a:r>
              <a:rPr lang="ko-KR" altLang="en-US" sz="1200" dirty="0"/>
              <a:t>를 제공하는 객체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200" dirty="0"/>
              <a:t> 뷰를 </a:t>
            </a:r>
            <a:r>
              <a:rPr lang="ko-KR" altLang="en-US" sz="1200" dirty="0" err="1"/>
              <a:t>드래그하여</a:t>
            </a:r>
            <a:r>
              <a:rPr lang="ko-KR" altLang="en-US" sz="1200" dirty="0"/>
              <a:t> 화면을 이동했을 때</a:t>
            </a:r>
            <a:r>
              <a:rPr lang="en-US" altLang="ko-KR" sz="1200" dirty="0"/>
              <a:t>, </a:t>
            </a:r>
            <a:r>
              <a:rPr lang="ko-KR" altLang="en-US" sz="1200" dirty="0"/>
              <a:t>올라오는 데이터를 미리 가공하여 준비하는 역할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배열</a:t>
            </a:r>
            <a:r>
              <a:rPr lang="en-US" altLang="ko-KR" sz="1200" dirty="0"/>
              <a:t>, </a:t>
            </a:r>
            <a:r>
              <a:rPr lang="ko-KR" altLang="en-US" sz="1200" dirty="0"/>
              <a:t>파일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데이터베이스에 저장된 데이터를 읽어서 화면에 표시할 때 유용한 뷰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/>
              <a:t>ListView</a:t>
            </a:r>
            <a:r>
              <a:rPr lang="en-US" altLang="ko-KR" sz="1200" dirty="0"/>
              <a:t>, Gallery, </a:t>
            </a:r>
            <a:r>
              <a:rPr lang="en-US" altLang="ko-KR" sz="1200" dirty="0" err="1"/>
              <a:t>GridView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RecyclerView</a:t>
            </a:r>
            <a:r>
              <a:rPr lang="en-US" altLang="ko-KR" sz="1200" dirty="0"/>
              <a:t> </a:t>
            </a:r>
            <a:r>
              <a:rPr lang="ko-KR" altLang="en-US" sz="1200" dirty="0"/>
              <a:t>등 존재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574CA1-BD8A-E73B-F8D5-C5BD6CDC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09" y="2488516"/>
            <a:ext cx="6446520" cy="286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04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리스트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ListView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메뉴의 종류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FFA09-7BD9-6084-651B-72B78BD37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499" y="909000"/>
            <a:ext cx="14175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E02FF9-7A14-F9C5-445C-3B86501B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3564700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5E4FCD-7117-BA9F-0A5A-574348FC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909000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D0A136-19B5-DA87-956E-B4DF0A97A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353248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06EF34-F2A2-288E-3DF7-536BA2164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49" y="3032972"/>
            <a:ext cx="4942126" cy="2837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226327-D534-06FD-F75E-1D3499E14A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49" y="1380521"/>
            <a:ext cx="3419919" cy="13980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22A849-77C4-3CD6-FB84-610F54E071A1}"/>
              </a:ext>
            </a:extLst>
          </p:cNvPr>
          <p:cNvSpPr/>
          <p:nvPr/>
        </p:nvSpPr>
        <p:spPr>
          <a:xfrm>
            <a:off x="665936" y="3854793"/>
            <a:ext cx="3514722" cy="3598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5E3F75-D77B-4A3C-00DA-A846460B6945}"/>
              </a:ext>
            </a:extLst>
          </p:cNvPr>
          <p:cNvSpPr/>
          <p:nvPr/>
        </p:nvSpPr>
        <p:spPr>
          <a:xfrm>
            <a:off x="665935" y="4214679"/>
            <a:ext cx="4587339" cy="1095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A734B3-3EAB-79CE-5726-63C72C090D92}"/>
              </a:ext>
            </a:extLst>
          </p:cNvPr>
          <p:cNvSpPr/>
          <p:nvPr/>
        </p:nvSpPr>
        <p:spPr>
          <a:xfrm>
            <a:off x="665936" y="4451545"/>
            <a:ext cx="1267640" cy="1095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CFF6C5-3395-CD8A-3760-40B717E457A4}"/>
              </a:ext>
            </a:extLst>
          </p:cNvPr>
          <p:cNvSpPr/>
          <p:nvPr/>
        </p:nvSpPr>
        <p:spPr>
          <a:xfrm>
            <a:off x="665935" y="4682948"/>
            <a:ext cx="3731439" cy="94315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D1D5C0-68AE-9828-BB93-A0556073412B}"/>
              </a:ext>
            </a:extLst>
          </p:cNvPr>
          <p:cNvCxnSpPr>
            <a:cxnSpLocks/>
          </p:cNvCxnSpPr>
          <p:nvPr/>
        </p:nvCxnSpPr>
        <p:spPr>
          <a:xfrm>
            <a:off x="4180658" y="4019681"/>
            <a:ext cx="139464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6836FE8-55D2-2F56-FDB2-61F257A6444F}"/>
              </a:ext>
            </a:extLst>
          </p:cNvPr>
          <p:cNvCxnSpPr>
            <a:cxnSpLocks/>
          </p:cNvCxnSpPr>
          <p:nvPr/>
        </p:nvCxnSpPr>
        <p:spPr>
          <a:xfrm>
            <a:off x="5253274" y="4267066"/>
            <a:ext cx="32202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9DB2CC6-29DA-48DA-A6AE-3A658C32563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933576" y="4506313"/>
            <a:ext cx="364172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9FE106-4F96-72CF-D92C-E3BEE621612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397374" y="5154524"/>
            <a:ext cx="117792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17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리스트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ListView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FFA09-7BD9-6084-651B-72B78BD37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8749" y="4061001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5E4FCD-7117-BA9F-0A5A-574348FCE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5151" y="4061001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9FC92C-FE94-3F5E-5A26-BE4B5238B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713" y="1188076"/>
            <a:ext cx="2775166" cy="342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743C8B-1FA6-826C-DFB7-84C8E5D3D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150" y="4680667"/>
            <a:ext cx="3368748" cy="20871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663163-A3E1-3E27-D20E-754AB144A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79" y="2921034"/>
            <a:ext cx="2312433" cy="39369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CF69B1-E52C-4664-5282-00B062D84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79" y="1188076"/>
            <a:ext cx="2898421" cy="139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5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리사이클러 뷰</a:t>
            </a:r>
            <a:r>
              <a:rPr lang="en-US" altLang="ko-KR" sz="1500" dirty="0"/>
              <a:t> (RecyclerView)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2911768"/>
            <a:ext cx="5647467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주요 클래스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RecyclerView </a:t>
            </a:r>
            <a:r>
              <a:rPr lang="ko-KR" altLang="en-US" sz="1200" dirty="0"/>
              <a:t>구현 단계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ViewHolder</a:t>
            </a:r>
            <a:r>
              <a:rPr lang="en-US" altLang="ko-KR" sz="1200" dirty="0"/>
              <a:t> Class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Adaptor 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ListView</a:t>
            </a:r>
            <a:r>
              <a:rPr lang="ko-KR" altLang="en-US" sz="1000" dirty="0"/>
              <a:t>와 유사하나 </a:t>
            </a:r>
            <a:r>
              <a:rPr lang="en-US" altLang="ko-KR" sz="1000" dirty="0"/>
              <a:t>View</a:t>
            </a:r>
            <a:r>
              <a:rPr lang="ko-KR" altLang="en-US" sz="1000" dirty="0"/>
              <a:t>를 재활용하기에 빠르게 실행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대량의 </a:t>
            </a:r>
            <a:r>
              <a:rPr lang="en-US" altLang="ko-KR" sz="1000" dirty="0"/>
              <a:t>data set</a:t>
            </a:r>
            <a:r>
              <a:rPr lang="ko-KR" altLang="en-US" sz="1000" dirty="0"/>
              <a:t>를 효율적으로 표시할 수 있음 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17256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리사이클러 뷰</a:t>
            </a:r>
            <a:r>
              <a:rPr lang="en-US" altLang="ko-KR" sz="1500" dirty="0"/>
              <a:t> (RecyclerView)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99D272-6C56-D8BD-64D5-7DC9916A6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4061001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77491D-C757-42FA-6CD2-DAA30E67E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499" y="4061001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171452-80C2-378B-3608-934DC239B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398" y="1380520"/>
            <a:ext cx="3050571" cy="54438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778425-92DC-D921-A492-80795369C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657" y="3912276"/>
            <a:ext cx="3558083" cy="27340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0BD44E-3AF9-8105-C2A7-02B114478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98" y="1380520"/>
            <a:ext cx="3558084" cy="15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90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스피너</a:t>
            </a:r>
            <a:r>
              <a:rPr lang="ko-KR" altLang="en-US" sz="1500" dirty="0"/>
              <a:t> </a:t>
            </a:r>
            <a:r>
              <a:rPr lang="en-US" altLang="ko-KR" sz="1500" dirty="0"/>
              <a:t>(Spinner)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메뉴의 종류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8B2334-D5C7-99D0-82E7-FC59F75C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051" y="1274687"/>
            <a:ext cx="4065145" cy="27413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361698-D8D5-FDD0-0D23-527490B15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49" y="4088593"/>
            <a:ext cx="3078758" cy="2050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C00A09-1FBA-A0F1-3EB3-E90B635FA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49" y="1274687"/>
            <a:ext cx="3266775" cy="24683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19C9BA-9D71-B302-4465-34FFF5E4F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499" y="909000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F16ED3-41FD-C8E0-3291-5362600B0C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3564700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D6595C-065B-E681-0345-6E0CF2B916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909000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54AF6B-9C98-A93D-3B23-ABFD6602D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3532484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2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프래그먼트</a:t>
            </a:r>
            <a:r>
              <a:rPr lang="ko-KR" altLang="en-US" sz="1500" dirty="0"/>
              <a:t> </a:t>
            </a:r>
            <a:r>
              <a:rPr lang="en-US" altLang="ko-KR" sz="1500" dirty="0"/>
              <a:t>(Fragment)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프래그먼트</a:t>
            </a:r>
            <a:r>
              <a:rPr lang="ko-KR" altLang="en-US" sz="1200" dirty="0"/>
              <a:t> 개념 </a:t>
            </a:r>
            <a:r>
              <a:rPr lang="en-US" altLang="ko-KR" sz="1200" dirty="0"/>
              <a:t>(sub-activity)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Activity &amp; Fragment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Fragment</a:t>
            </a:r>
            <a:r>
              <a:rPr lang="ko-KR" altLang="en-US" sz="1200" dirty="0"/>
              <a:t>의 특징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7569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프래그먼트</a:t>
            </a:r>
            <a:r>
              <a:rPr lang="ko-KR" altLang="en-US" sz="1500" dirty="0"/>
              <a:t> </a:t>
            </a:r>
            <a:r>
              <a:rPr lang="en-US" altLang="ko-KR" sz="1500" dirty="0"/>
              <a:t>(Fragment) </a:t>
            </a:r>
            <a:r>
              <a:rPr lang="ko-KR" altLang="en-US" sz="1500" dirty="0"/>
              <a:t>예제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프래그먼트</a:t>
            </a:r>
            <a:r>
              <a:rPr lang="ko-KR" altLang="en-US" sz="1200" dirty="0"/>
              <a:t> 예제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BE0688-5486-256A-BDC2-37352AF9D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499" y="909000"/>
            <a:ext cx="14175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765149-8305-CC9D-EC11-42F88B2A0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499" y="3564700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4D1DC0-6C67-6B7E-F5C5-10FC52C38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909000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F1B573-1C41-BBDA-12EE-84A509C67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353" y="5139802"/>
            <a:ext cx="2000450" cy="15939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B88A91-5E94-7968-B73A-5A071703D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8700" y="3514889"/>
            <a:ext cx="1995103" cy="1492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AE7C1B-D0D1-2CEF-70E1-97DB81CD7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8700" y="711924"/>
            <a:ext cx="2018976" cy="26703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D2D3FF-4EFE-F103-0CCC-4C7C841D5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861" y="945066"/>
            <a:ext cx="2518016" cy="21506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892443-5922-FF4F-49F8-2C1C99181A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4861" y="3301582"/>
            <a:ext cx="2518016" cy="12764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D977C5D-9ED6-E2BE-085A-07CC923D9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4861" y="4824700"/>
            <a:ext cx="2331911" cy="11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0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Android</a:t>
            </a:r>
            <a:r>
              <a:rPr lang="ko-KR" altLang="en-US" sz="1200" dirty="0"/>
              <a:t>에서 여러 </a:t>
            </a:r>
            <a:r>
              <a:rPr lang="en-US" altLang="ko-KR" sz="1200" dirty="0"/>
              <a:t>task</a:t>
            </a:r>
            <a:r>
              <a:rPr lang="ko-KR" altLang="en-US" sz="1200" dirty="0"/>
              <a:t>를 사용하는 이유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7101C-41C0-3FD9-17A3-F512FEB4621B}"/>
              </a:ext>
            </a:extLst>
          </p:cNvPr>
          <p:cNvSpPr txBox="1"/>
          <p:nvPr/>
        </p:nvSpPr>
        <p:spPr>
          <a:xfrm>
            <a:off x="311149" y="35467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다른 사람이 보낸 </a:t>
            </a:r>
            <a:r>
              <a:rPr lang="en-US" altLang="ko-KR" sz="1200" dirty="0"/>
              <a:t>Extra key </a:t>
            </a:r>
            <a:r>
              <a:rPr lang="ko-KR" altLang="en-US" sz="1200" dirty="0"/>
              <a:t>값을 어떻게 아는가</a:t>
            </a:r>
            <a:r>
              <a:rPr lang="en-US" altLang="ko-KR" sz="1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9055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뷰 </a:t>
            </a:r>
            <a:r>
              <a:rPr lang="ko-KR" altLang="en-US" sz="1500" dirty="0" err="1"/>
              <a:t>페이저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ViewPager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357505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View Pager</a:t>
            </a:r>
            <a:r>
              <a:rPr lang="ko-KR" altLang="en-US" sz="1000" dirty="0"/>
              <a:t>는 손가락으로 화면을 왼쪽이나 오른쪽으로 밀어서 다른 페이지로 이동하는 기능 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스와이프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내부적으로 </a:t>
            </a:r>
            <a:r>
              <a:rPr lang="en-US" altLang="ko-KR" sz="1000" dirty="0"/>
              <a:t>fragment </a:t>
            </a:r>
            <a:r>
              <a:rPr lang="ko-KR" altLang="en-US" sz="1000" dirty="0"/>
              <a:t>기능을 사용한다</a:t>
            </a:r>
            <a:r>
              <a:rPr lang="en-US" altLang="ko-KR" sz="1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5BE57-02E3-B1A4-7BB8-DCD63D355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5460" y="3429000"/>
            <a:ext cx="14175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842BED-4F8F-3CF0-52B9-2F56906A7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1862" y="3429000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3EDD43-A075-1DD2-B5D1-11391E307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9058" y="3429000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DFE9C3-53E3-8A4A-7DBD-8C10125E3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208" y="790869"/>
            <a:ext cx="3213337" cy="18052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31AC48-4187-C913-A951-28C290237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208" y="2788531"/>
            <a:ext cx="3213337" cy="37386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C27B89-3212-D3D9-6FE6-818224CDB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857" y="1693492"/>
            <a:ext cx="3376970" cy="13802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66F6BF-A911-3B3B-5694-5C2B443BC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857" y="3226428"/>
            <a:ext cx="3376970" cy="11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0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311467" y="6581001"/>
            <a:ext cx="88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Ch7, 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https://dinfree.com/lecture/android/android_2.4.html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https://dev-cini.tistory.com/27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메뉴 </a:t>
            </a:r>
            <a:r>
              <a:rPr lang="en-US" altLang="ko-KR" sz="1500" dirty="0"/>
              <a:t>(Menu)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메뉴의 종류</a:t>
            </a:r>
            <a:r>
              <a:rPr lang="en-US" altLang="ko-KR" sz="1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D54C2C-B16A-C70B-9B01-3DD4069696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27"/>
          <a:stretch/>
        </p:blipFill>
        <p:spPr>
          <a:xfrm>
            <a:off x="5381857" y="2452989"/>
            <a:ext cx="1417500" cy="16322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518CB4-794C-34EE-680D-F73A7387AF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61"/>
          <a:stretch/>
        </p:blipFill>
        <p:spPr>
          <a:xfrm>
            <a:off x="6885456" y="2446286"/>
            <a:ext cx="1417500" cy="16389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807FD1-0BCA-1F5E-FAEA-0C4BF9F0B5BE}"/>
              </a:ext>
            </a:extLst>
          </p:cNvPr>
          <p:cNvSpPr/>
          <p:nvPr/>
        </p:nvSpPr>
        <p:spPr>
          <a:xfrm>
            <a:off x="7659013" y="3727717"/>
            <a:ext cx="643943" cy="1646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577B1AE-B23D-E7E6-5111-BB7B26F77D4F}"/>
              </a:ext>
            </a:extLst>
          </p:cNvPr>
          <p:cNvSpPr/>
          <p:nvPr/>
        </p:nvSpPr>
        <p:spPr>
          <a:xfrm>
            <a:off x="6294557" y="3161411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28722B9-0647-5CA9-DC4D-6D2858359D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420013" y="3289998"/>
            <a:ext cx="1239000" cy="5200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커서 단색으로 채워진">
            <a:extLst>
              <a:ext uri="{FF2B5EF4-FFF2-40B4-BE49-F238E27FC236}">
                <a16:creationId xmlns:a16="http://schemas.microsoft.com/office/drawing/2014/main" id="{A5014375-B7EA-F244-B7A8-CDDA53D2D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5232" y="3135217"/>
            <a:ext cx="309562" cy="3095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71A3D8-D2B5-EED4-6383-7349178B09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67"/>
          <a:stretch/>
        </p:blipFill>
        <p:spPr>
          <a:xfrm>
            <a:off x="6967517" y="5060765"/>
            <a:ext cx="1417500" cy="7291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F8D340-1E7D-FBEF-5447-EC706E122D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67"/>
          <a:stretch/>
        </p:blipFill>
        <p:spPr>
          <a:xfrm>
            <a:off x="5381857" y="5060765"/>
            <a:ext cx="1417500" cy="72911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CBF4341-86FE-CCF5-0CA2-565CACC4296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363614" y="5218516"/>
            <a:ext cx="1028743" cy="31261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C2ADC0-957C-E6BD-3246-D49469F9D530}"/>
              </a:ext>
            </a:extLst>
          </p:cNvPr>
          <p:cNvSpPr/>
          <p:nvPr/>
        </p:nvSpPr>
        <p:spPr>
          <a:xfrm>
            <a:off x="7399688" y="5286908"/>
            <a:ext cx="643943" cy="4680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53FF3F-45D2-7E9E-BB02-8CE33386CC8A}"/>
              </a:ext>
            </a:extLst>
          </p:cNvPr>
          <p:cNvSpPr txBox="1"/>
          <p:nvPr/>
        </p:nvSpPr>
        <p:spPr>
          <a:xfrm>
            <a:off x="311149" y="1140035"/>
            <a:ext cx="564746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옵션 메뉴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 전체에서 사용되는 메뉴들을 배치할 때 사용</a:t>
            </a:r>
            <a:r>
              <a:rPr lang="en-US" altLang="ko-KR" sz="1000" dirty="0"/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액션바에 옵션 메뉴들이 표시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화면 상단 </a:t>
            </a:r>
            <a:r>
              <a:rPr lang="ko-KR" altLang="en-US" sz="1000" dirty="0" err="1"/>
              <a:t>툴바의</a:t>
            </a:r>
            <a:r>
              <a:rPr lang="ko-KR" altLang="en-US" sz="1000" dirty="0"/>
              <a:t> 점</a:t>
            </a:r>
            <a:r>
              <a:rPr lang="en-US" altLang="ko-KR" sz="1000" dirty="0"/>
              <a:t> 3</a:t>
            </a:r>
            <a:r>
              <a:rPr lang="ko-KR" altLang="en-US" sz="1000" dirty="0"/>
              <a:t>개로 불 수 있는 버튼을 누르면 나타나는 </a:t>
            </a:r>
            <a:r>
              <a:rPr lang="en-US" altLang="ko-KR" sz="1000" dirty="0"/>
              <a:t>Menu)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499CF0F-E7A3-B44D-7F37-A613120490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68"/>
          <a:stretch/>
        </p:blipFill>
        <p:spPr>
          <a:xfrm>
            <a:off x="5387250" y="1280584"/>
            <a:ext cx="1417500" cy="7517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3160893-D669-ED2F-8C74-583128C363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02"/>
          <a:stretch/>
        </p:blipFill>
        <p:spPr>
          <a:xfrm>
            <a:off x="6890849" y="1273881"/>
            <a:ext cx="1417500" cy="758479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FBE8EC-7E2F-4661-0190-BF001A5F120C}"/>
              </a:ext>
            </a:extLst>
          </p:cNvPr>
          <p:cNvSpPr/>
          <p:nvPr/>
        </p:nvSpPr>
        <p:spPr>
          <a:xfrm>
            <a:off x="7650453" y="1376723"/>
            <a:ext cx="652503" cy="52863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E44EDCB-9F04-AE16-E762-20225991397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6799357" y="1405075"/>
            <a:ext cx="845703" cy="5950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6529D5-7273-87F7-71EB-15186C7617DD}"/>
              </a:ext>
            </a:extLst>
          </p:cNvPr>
          <p:cNvSpPr/>
          <p:nvPr/>
        </p:nvSpPr>
        <p:spPr>
          <a:xfrm>
            <a:off x="6670049" y="1405075"/>
            <a:ext cx="129308" cy="11900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6F489A-7E83-2DDC-B300-652F7562F38E}"/>
              </a:ext>
            </a:extLst>
          </p:cNvPr>
          <p:cNvSpPr txBox="1"/>
          <p:nvPr/>
        </p:nvSpPr>
        <p:spPr>
          <a:xfrm>
            <a:off x="311149" y="2339693"/>
            <a:ext cx="5647467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컨텍스트 메뉴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화면의 요소를 길게 누르면 나타나는 </a:t>
            </a:r>
            <a:r>
              <a:rPr lang="en-US" altLang="ko-KR" sz="1000" dirty="0"/>
              <a:t>Floating Menu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ListView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GridView</a:t>
            </a:r>
            <a:r>
              <a:rPr lang="ko-KR" altLang="en-US" sz="1000" dirty="0"/>
              <a:t>에서 많이 사용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ECB0A0-09FC-2534-14F7-8500C8AF8ED3}"/>
              </a:ext>
            </a:extLst>
          </p:cNvPr>
          <p:cNvSpPr/>
          <p:nvPr/>
        </p:nvSpPr>
        <p:spPr>
          <a:xfrm>
            <a:off x="5813258" y="5150123"/>
            <a:ext cx="550356" cy="1367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5C363D-5BF1-065E-FE48-29CDE2A4AA29}"/>
              </a:ext>
            </a:extLst>
          </p:cNvPr>
          <p:cNvSpPr txBox="1"/>
          <p:nvPr/>
        </p:nvSpPr>
        <p:spPr>
          <a:xfrm>
            <a:off x="311149" y="4878477"/>
            <a:ext cx="564746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팝업 메뉴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 뷰를 눌렀을 때 나타나는 </a:t>
            </a:r>
            <a:r>
              <a:rPr lang="en-US" altLang="ko-KR" sz="1000" dirty="0"/>
              <a:t>Floating Menu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 뷰에 붙어서 수직 방향으로 리스트가 나타남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콘텐츠에 연관된 액션들의 리스트를 제공하는데 사용</a:t>
            </a:r>
            <a:endParaRPr lang="en-US" altLang="ko-KR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311148" y="3135217"/>
            <a:ext cx="4846145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컨텍스트 메뉴의 종류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플로팅</a:t>
            </a:r>
            <a:r>
              <a:rPr lang="ko-KR" altLang="en-US" sz="1000" dirty="0"/>
              <a:t> 컨텍스트 메뉴</a:t>
            </a:r>
            <a:br>
              <a:rPr lang="en-US" altLang="ko-KR" sz="1000" dirty="0"/>
            </a:br>
            <a:r>
              <a:rPr lang="en-US" altLang="ko-KR" sz="1000" dirty="0"/>
              <a:t>  : </a:t>
            </a:r>
            <a:r>
              <a:rPr lang="ko-KR" altLang="en-US" sz="1000" dirty="0"/>
              <a:t>특정 항목 위에서 오래 누르기 </a:t>
            </a:r>
            <a:r>
              <a:rPr lang="en-US" altLang="ko-KR" sz="1000" dirty="0"/>
              <a:t>(long click) </a:t>
            </a:r>
            <a:r>
              <a:rPr lang="ko-KR" altLang="en-US" sz="1000" dirty="0"/>
              <a:t>하면 메뉴가 대화상자 처럼 표시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컨텍스트 액션 모드</a:t>
            </a:r>
            <a:br>
              <a:rPr lang="en-US" altLang="ko-KR" sz="1000" dirty="0"/>
            </a:br>
            <a:r>
              <a:rPr lang="en-US" altLang="ko-KR" sz="1000" dirty="0"/>
              <a:t>  : </a:t>
            </a:r>
            <a:r>
              <a:rPr lang="ko-KR" altLang="en-US" sz="1000" dirty="0"/>
              <a:t>항목을 선택하면 관련된 메뉴가 액션바에 표시됨</a:t>
            </a:r>
            <a:br>
              <a:rPr lang="en-US" altLang="ko-KR" sz="1000" dirty="0"/>
            </a:br>
            <a:r>
              <a:rPr lang="en-US" altLang="ko-KR" sz="1000" dirty="0"/>
              <a:t>  : </a:t>
            </a:r>
            <a:r>
              <a:rPr lang="ko-KR" altLang="en-US" sz="1000" dirty="0"/>
              <a:t>여러 항목을 선택하여 특정한 액션을 한꺼번에 적용 가능</a:t>
            </a:r>
            <a:endParaRPr lang="en-US" altLang="ko-KR" sz="1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B66349-C165-DE76-A8CF-3F13352AB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19990" b="14773"/>
          <a:stretch/>
        </p:blipFill>
        <p:spPr bwMode="auto">
          <a:xfrm>
            <a:off x="8990378" y="2452988"/>
            <a:ext cx="2674572" cy="226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74126F4-A2D9-EC55-55FE-8188951B79D5}"/>
              </a:ext>
            </a:extLst>
          </p:cNvPr>
          <p:cNvSpPr txBox="1"/>
          <p:nvPr/>
        </p:nvSpPr>
        <p:spPr>
          <a:xfrm>
            <a:off x="8908317" y="2159574"/>
            <a:ext cx="191068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/>
              <a:t>플로팅</a:t>
            </a:r>
            <a:r>
              <a:rPr lang="ko-KR" altLang="en-US" sz="1000" dirty="0"/>
              <a:t> 컨텍스트 메뉴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290CFF-4F5E-CC97-B45B-C55AF55364E5}"/>
              </a:ext>
            </a:extLst>
          </p:cNvPr>
          <p:cNvSpPr txBox="1"/>
          <p:nvPr/>
        </p:nvSpPr>
        <p:spPr>
          <a:xfrm>
            <a:off x="10327664" y="2159574"/>
            <a:ext cx="191068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컨텍스트 액션 모드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759C06C1-9314-CD21-064B-F3EC003B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424" y="787199"/>
            <a:ext cx="2993087" cy="3772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옵션 메뉴 생성 절차</a:t>
            </a:r>
            <a:endParaRPr lang="en-US" altLang="ko-KR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311150" y="866705"/>
            <a:ext cx="4501920" cy="214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 생성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메뉴 폴더 생성       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메뉴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 생성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 파일 등록</a:t>
            </a:r>
            <a:br>
              <a:rPr lang="en-US" altLang="ko-KR" sz="1000" dirty="0"/>
            </a:br>
            <a:r>
              <a:rPr lang="en-US" altLang="ko-KR" sz="1000" dirty="0"/>
              <a:t>- onCreateOptionMenu( ) method</a:t>
            </a:r>
            <a:r>
              <a:rPr lang="ko-KR" altLang="en-US" sz="1000" dirty="0"/>
              <a:t>를 </a:t>
            </a:r>
            <a:r>
              <a:rPr lang="en-US" altLang="ko-KR" sz="1000" dirty="0"/>
              <a:t>overriding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 항목 이벤트 처리</a:t>
            </a:r>
            <a:br>
              <a:rPr lang="en-US" altLang="ko-KR" sz="1000" dirty="0"/>
            </a:br>
            <a:r>
              <a:rPr lang="en-US" altLang="ko-KR" sz="1000" dirty="0"/>
              <a:t>- onOptionItemSelected( ) method</a:t>
            </a:r>
            <a:r>
              <a:rPr lang="ko-KR" altLang="en-US" sz="1000" dirty="0"/>
              <a:t>를 </a:t>
            </a:r>
            <a:r>
              <a:rPr lang="en-US" altLang="ko-KR" sz="1000" dirty="0"/>
              <a:t>overriding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7ACA8D-77D5-0D5F-C2A8-8112C0B9C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03" y="3149481"/>
            <a:ext cx="3129646" cy="25463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7559" y="2023849"/>
            <a:ext cx="1253042" cy="22276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6712" y="2017924"/>
            <a:ext cx="1253042" cy="22276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6712" y="4301081"/>
            <a:ext cx="1253042" cy="22276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7559" y="4301081"/>
            <a:ext cx="1253042" cy="222763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DC0934-DD87-114A-3E5B-A26F30314D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8407" y="4301081"/>
            <a:ext cx="1253042" cy="22276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A2CBA70-F8FA-26AF-63DC-20EB3FB32A91}"/>
              </a:ext>
            </a:extLst>
          </p:cNvPr>
          <p:cNvSpPr/>
          <p:nvPr/>
        </p:nvSpPr>
        <p:spPr>
          <a:xfrm>
            <a:off x="11478187" y="2108834"/>
            <a:ext cx="576800" cy="46730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554766C-6AA6-DE06-37C2-D188BB86A284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10725834" y="2133897"/>
            <a:ext cx="747585" cy="526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0A6E14-7B2F-31C5-8D77-9B45D4EF554B}"/>
              </a:ext>
            </a:extLst>
          </p:cNvPr>
          <p:cNvSpPr/>
          <p:nvPr/>
        </p:nvSpPr>
        <p:spPr>
          <a:xfrm>
            <a:off x="10611529" y="2133897"/>
            <a:ext cx="114306" cy="10520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2F0E58-C020-C8DE-0566-1B015499919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8774928" y="2211560"/>
            <a:ext cx="2739636" cy="208952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9EF41B5-6039-380B-FAD7-C52CE965A211}"/>
              </a:ext>
            </a:extLst>
          </p:cNvPr>
          <p:cNvCxnSpPr>
            <a:cxnSpLocks/>
            <a:endCxn id="8" idx="2"/>
          </p:cNvCxnSpPr>
          <p:nvPr/>
        </p:nvCxnSpPr>
        <p:spPr>
          <a:xfrm flipH="1">
            <a:off x="10104081" y="2349145"/>
            <a:ext cx="1410484" cy="190233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50035BE-0128-6306-BEB6-084DBE8AEDF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>
            <a:off x="11433233" y="2543600"/>
            <a:ext cx="116296" cy="170195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6FC444-1CD9-52CC-5AB3-FB7A02310DB1}"/>
              </a:ext>
            </a:extLst>
          </p:cNvPr>
          <p:cNvSpPr/>
          <p:nvPr/>
        </p:nvSpPr>
        <p:spPr>
          <a:xfrm>
            <a:off x="407303" y="3149481"/>
            <a:ext cx="3129646" cy="25400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33B48A-EEF0-1DA2-9DE8-962C4E44D82B}"/>
              </a:ext>
            </a:extLst>
          </p:cNvPr>
          <p:cNvSpPr/>
          <p:nvPr/>
        </p:nvSpPr>
        <p:spPr>
          <a:xfrm>
            <a:off x="611129" y="3577993"/>
            <a:ext cx="2557521" cy="6508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F1ACFB-8928-C889-9A12-230F6D7F06E7}"/>
              </a:ext>
            </a:extLst>
          </p:cNvPr>
          <p:cNvSpPr txBox="1"/>
          <p:nvPr/>
        </p:nvSpPr>
        <p:spPr>
          <a:xfrm>
            <a:off x="410690" y="5689487"/>
            <a:ext cx="3425395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메뉴 </a:t>
            </a:r>
            <a:r>
              <a:rPr lang="en-US" altLang="ko-KR" sz="800" b="1" dirty="0"/>
              <a:t>XML </a:t>
            </a:r>
            <a:r>
              <a:rPr lang="ko-KR" altLang="en-US" sz="800" b="1" dirty="0"/>
              <a:t>파일</a:t>
            </a:r>
            <a:br>
              <a:rPr lang="en-US" altLang="ko-KR" sz="800" dirty="0"/>
            </a:br>
            <a:r>
              <a:rPr lang="en-US" altLang="ko-KR" sz="800" dirty="0"/>
              <a:t>&lt;menu&gt;:</a:t>
            </a:r>
            <a:r>
              <a:rPr lang="ko-KR" altLang="en-US" sz="800" dirty="0"/>
              <a:t> 메뉴 항목을 저장하는 </a:t>
            </a:r>
            <a:r>
              <a:rPr lang="en-US" altLang="ko-KR" sz="800" dirty="0"/>
              <a:t>container, </a:t>
            </a:r>
            <a:r>
              <a:rPr lang="ko-KR" altLang="en-US" sz="800" dirty="0"/>
              <a:t>메뉴 객체를 생성</a:t>
            </a:r>
            <a:br>
              <a:rPr lang="en-US" altLang="ko-KR" sz="800" dirty="0"/>
            </a:br>
            <a:r>
              <a:rPr lang="en-US" altLang="ko-KR" sz="800" dirty="0"/>
              <a:t>&lt;item&gt;: </a:t>
            </a:r>
            <a:r>
              <a:rPr lang="ko-KR" altLang="en-US" sz="800" dirty="0"/>
              <a:t>하나의 메뉴 항목</a:t>
            </a:r>
            <a:r>
              <a:rPr lang="en-US" altLang="ko-KR" sz="800" dirty="0"/>
              <a:t>, MenuItem </a:t>
            </a:r>
            <a:r>
              <a:rPr lang="ko-KR" altLang="en-US" sz="800" dirty="0"/>
              <a:t>객체를 생성</a:t>
            </a:r>
            <a:br>
              <a:rPr lang="en-US" altLang="ko-KR" sz="800" dirty="0"/>
            </a:br>
            <a:r>
              <a:rPr lang="en-US" altLang="ko-KR" sz="800" dirty="0"/>
              <a:t>           &lt;menu&gt;</a:t>
            </a:r>
            <a:r>
              <a:rPr lang="ko-KR" altLang="en-US" sz="800" dirty="0"/>
              <a:t>를 내부에 가짐으로써 서브 메뉴 생성 가능</a:t>
            </a:r>
            <a:endParaRPr lang="en-US" altLang="ko-KR" sz="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0D5ABF9-A0FF-7BE7-D886-8B37AEF373EC}"/>
              </a:ext>
            </a:extLst>
          </p:cNvPr>
          <p:cNvSpPr/>
          <p:nvPr/>
        </p:nvSpPr>
        <p:spPr>
          <a:xfrm>
            <a:off x="4220490" y="1214589"/>
            <a:ext cx="2981021" cy="9438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F8197F-97B8-6DC7-97A2-119ECC7E9B88}"/>
              </a:ext>
            </a:extLst>
          </p:cNvPr>
          <p:cNvSpPr/>
          <p:nvPr/>
        </p:nvSpPr>
        <p:spPr>
          <a:xfrm>
            <a:off x="4210927" y="2282118"/>
            <a:ext cx="2974613" cy="22774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53618C-7C98-B048-04B2-A2CB30B63BDB}"/>
              </a:ext>
            </a:extLst>
          </p:cNvPr>
          <p:cNvSpPr txBox="1"/>
          <p:nvPr/>
        </p:nvSpPr>
        <p:spPr>
          <a:xfrm>
            <a:off x="4017629" y="4559593"/>
            <a:ext cx="4006562" cy="154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메뉴 파일 등록 </a:t>
            </a:r>
            <a:r>
              <a:rPr lang="en-US" altLang="ko-KR" sz="800" b="1" dirty="0"/>
              <a:t>(onCreateOptionsMenu)</a:t>
            </a:r>
            <a:br>
              <a:rPr lang="en-US" altLang="ko-KR" sz="800" dirty="0"/>
            </a:br>
            <a:r>
              <a:rPr lang="en-US" altLang="ko-KR" sz="800" dirty="0"/>
              <a:t>- Parameter</a:t>
            </a:r>
            <a:r>
              <a:rPr lang="ko-KR" altLang="en-US" sz="800" dirty="0"/>
              <a:t>로 전달되는 </a:t>
            </a:r>
            <a:r>
              <a:rPr lang="en-US" altLang="ko-KR" sz="800" dirty="0"/>
              <a:t>menu</a:t>
            </a:r>
            <a:r>
              <a:rPr lang="ko-KR" altLang="en-US" sz="800" dirty="0"/>
              <a:t>는 비어 있는 </a:t>
            </a:r>
            <a:r>
              <a:rPr lang="en-US" altLang="ko-KR" sz="800" dirty="0"/>
              <a:t>Menu </a:t>
            </a:r>
            <a:r>
              <a:rPr lang="ko-KR" altLang="en-US" sz="800" dirty="0"/>
              <a:t>객체</a:t>
            </a:r>
            <a:br>
              <a:rPr lang="en-US" altLang="ko-KR" sz="800" dirty="0"/>
            </a:br>
            <a:r>
              <a:rPr lang="en-US" altLang="ko-KR" sz="800" dirty="0"/>
              <a:t>- mymenu.xml</a:t>
            </a:r>
            <a:r>
              <a:rPr lang="ko-KR" altLang="en-US" sz="800" dirty="0"/>
              <a:t>을 </a:t>
            </a:r>
            <a:r>
              <a:rPr lang="en-US" altLang="ko-KR" sz="800" dirty="0"/>
              <a:t>Menu </a:t>
            </a:r>
            <a:r>
              <a:rPr lang="ko-KR" altLang="en-US" sz="800" dirty="0"/>
              <a:t>객체로 변환 </a:t>
            </a:r>
            <a:r>
              <a:rPr lang="en-US" altLang="ko-KR" sz="800" dirty="0"/>
              <a:t>(</a:t>
            </a:r>
            <a:r>
              <a:rPr lang="ko-KR" altLang="en-US" sz="800" dirty="0"/>
              <a:t>팽창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800" b="1" dirty="0"/>
              <a:t>메뉴 항목 이벤트 처리 </a:t>
            </a:r>
            <a:r>
              <a:rPr lang="en-US" altLang="ko-KR" sz="800" b="1" dirty="0"/>
              <a:t>(onOptionsItemSelected)</a:t>
            </a:r>
            <a:br>
              <a:rPr lang="en-US" altLang="ko-KR" sz="800" b="1" dirty="0"/>
            </a:br>
            <a:r>
              <a:rPr lang="en-US" altLang="ko-KR" sz="800" dirty="0"/>
              <a:t>- </a:t>
            </a:r>
            <a:r>
              <a:rPr lang="ko-KR" altLang="en-US" sz="800" dirty="0"/>
              <a:t>사용자가 각 메뉴 항목을 선택했을 때의 처리 이벤트를 정의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특정 이벤트 처리가 완료되었을 경우</a:t>
            </a:r>
            <a:r>
              <a:rPr lang="en-US" altLang="ko-KR" sz="800" dirty="0"/>
              <a:t>, true </a:t>
            </a:r>
            <a:r>
              <a:rPr lang="ko-KR" altLang="en-US" sz="800" dirty="0"/>
              <a:t>반환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메뉴 항목 처리를 하지 못했다면 부모 </a:t>
            </a:r>
            <a:r>
              <a:rPr lang="en-US" altLang="ko-KR" sz="800" dirty="0"/>
              <a:t>class</a:t>
            </a:r>
            <a:r>
              <a:rPr lang="ko-KR" altLang="en-US" sz="800" dirty="0"/>
              <a:t>의 </a:t>
            </a:r>
            <a:r>
              <a:rPr lang="en-US" altLang="ko-KR" sz="800" dirty="0"/>
              <a:t>onOptionsItemSelected( ) </a:t>
            </a:r>
            <a:r>
              <a:rPr lang="ko-KR" altLang="en-US" sz="800" dirty="0"/>
              <a:t>호출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38520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컨텍스트 메뉴 </a:t>
            </a:r>
            <a:r>
              <a:rPr lang="en-US" altLang="ko-KR" sz="1500" dirty="0"/>
              <a:t>(Context Menu)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1348152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1341449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3924262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9901" y="3924938"/>
            <a:ext cx="1417500" cy="25186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6C0E66-966A-B9FC-9F57-B717E9997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758879"/>
            <a:ext cx="3605824" cy="4067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C6F4A8-00FF-8AFA-AB07-18734C464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302" y="3924262"/>
            <a:ext cx="1417500" cy="25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4B80E2-416F-7945-3085-C61228B65C53}"/>
              </a:ext>
            </a:extLst>
          </p:cNvPr>
          <p:cNvSpPr txBox="1"/>
          <p:nvPr/>
        </p:nvSpPr>
        <p:spPr>
          <a:xfrm>
            <a:off x="311150" y="866705"/>
            <a:ext cx="4501920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컨텍스트 메뉴 등록</a:t>
            </a:r>
            <a:br>
              <a:rPr lang="en-US" altLang="ko-KR" sz="1000" dirty="0"/>
            </a:br>
            <a:r>
              <a:rPr lang="en-US" altLang="ko-KR" sz="1000" dirty="0"/>
              <a:t>- registerForContextMenu( )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컨텍스트 메뉴 생성</a:t>
            </a:r>
            <a:br>
              <a:rPr lang="en-US" altLang="ko-KR" sz="1000" dirty="0"/>
            </a:br>
            <a:r>
              <a:rPr lang="en-US" altLang="ko-KR" sz="1000" dirty="0"/>
              <a:t>- onCreateContextMenu( ) method</a:t>
            </a:r>
            <a:r>
              <a:rPr lang="ko-KR" altLang="en-US" sz="1000" dirty="0"/>
              <a:t>를 </a:t>
            </a:r>
            <a:r>
              <a:rPr lang="en-US" altLang="ko-KR" sz="1000" dirty="0"/>
              <a:t>overriding</a:t>
            </a:r>
            <a:br>
              <a:rPr lang="en-US" altLang="ko-KR" sz="1000" dirty="0"/>
            </a:b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 항목 이벤트 처리</a:t>
            </a:r>
            <a:br>
              <a:rPr lang="en-US" altLang="ko-KR" sz="1000" dirty="0"/>
            </a:br>
            <a:r>
              <a:rPr lang="en-US" altLang="ko-KR" sz="1000" dirty="0"/>
              <a:t>- onContextItemSelected( ) method</a:t>
            </a:r>
            <a:r>
              <a:rPr lang="ko-KR" altLang="en-US" sz="1000" dirty="0"/>
              <a:t>를 </a:t>
            </a:r>
            <a:r>
              <a:rPr lang="en-US" altLang="ko-KR" sz="1000" dirty="0"/>
              <a:t>overriding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652E40-7EBE-7BD6-78C0-F2A46FBC36F4}"/>
              </a:ext>
            </a:extLst>
          </p:cNvPr>
          <p:cNvSpPr/>
          <p:nvPr/>
        </p:nvSpPr>
        <p:spPr>
          <a:xfrm>
            <a:off x="11179724" y="2309791"/>
            <a:ext cx="631276" cy="68080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5642C3B-868B-A939-5755-180920DEAB21}"/>
              </a:ext>
            </a:extLst>
          </p:cNvPr>
          <p:cNvCxnSpPr>
            <a:cxnSpLocks/>
          </p:cNvCxnSpPr>
          <p:nvPr/>
        </p:nvCxnSpPr>
        <p:spPr>
          <a:xfrm flipH="1" flipV="1">
            <a:off x="9867749" y="2253681"/>
            <a:ext cx="1311975" cy="14503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73BAF0-0922-81E9-2719-CD35163DD24C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095052" y="2564272"/>
            <a:ext cx="3121049" cy="135999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693E9B0-F89B-6E8F-8DEB-C87541F10A7B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9598651" y="2718259"/>
            <a:ext cx="1617450" cy="120667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AE602D1-4772-9369-C5CD-D31E361296BF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1102250" y="2990599"/>
            <a:ext cx="327499" cy="93366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3C6FDE44-70D7-DBD8-FCFE-D6C280C8DD47}"/>
              </a:ext>
            </a:extLst>
          </p:cNvPr>
          <p:cNvSpPr/>
          <p:nvPr/>
        </p:nvSpPr>
        <p:spPr>
          <a:xfrm>
            <a:off x="9791549" y="2136987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커서 단색으로 채워진">
            <a:extLst>
              <a:ext uri="{FF2B5EF4-FFF2-40B4-BE49-F238E27FC236}">
                <a16:creationId xmlns:a16="http://schemas.microsoft.com/office/drawing/2014/main" id="{C468E273-BAF8-B094-0E0C-443B938DFE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62224" y="2110793"/>
            <a:ext cx="309562" cy="30956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089F6C-352F-0043-B256-A503009D4575}"/>
              </a:ext>
            </a:extLst>
          </p:cNvPr>
          <p:cNvSpPr txBox="1"/>
          <p:nvPr/>
        </p:nvSpPr>
        <p:spPr>
          <a:xfrm>
            <a:off x="4177889" y="1514408"/>
            <a:ext cx="3425395" cy="3577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컨텍스트 메뉴 등록 </a:t>
            </a:r>
            <a:r>
              <a:rPr lang="en-US" altLang="ko-KR" sz="800" b="1" dirty="0"/>
              <a:t>(registerForContextMenu)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컨텍스트 메뉴를 호출할 특정 </a:t>
            </a:r>
            <a:r>
              <a:rPr lang="en-US" altLang="ko-KR" sz="800" dirty="0"/>
              <a:t>View</a:t>
            </a:r>
            <a:r>
              <a:rPr lang="ko-KR" altLang="en-US" sz="800" dirty="0"/>
              <a:t>를 인수로 갖는 </a:t>
            </a:r>
            <a:r>
              <a:rPr lang="en-US" altLang="ko-KR" sz="800" dirty="0"/>
              <a:t>registerForContextMenu method</a:t>
            </a:r>
            <a:r>
              <a:rPr lang="ko-KR" altLang="en-US" sz="800" dirty="0"/>
              <a:t>를 호출</a:t>
            </a:r>
            <a:br>
              <a:rPr lang="en-US" altLang="ko-KR" sz="800" dirty="0"/>
            </a:br>
            <a:br>
              <a:rPr lang="en-US" altLang="ko-KR" sz="800" dirty="0"/>
            </a:br>
            <a:br>
              <a:rPr lang="en-US" altLang="ko-KR" sz="800" dirty="0"/>
            </a:br>
            <a:br>
              <a:rPr lang="en-US" altLang="ko-KR" sz="800" dirty="0"/>
            </a:b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컨텍스트 메뉴 생성 </a:t>
            </a:r>
            <a:r>
              <a:rPr lang="en-US" altLang="ko-KR" sz="800" b="1" dirty="0"/>
              <a:t>(onCreateContextMenu)</a:t>
            </a:r>
            <a:br>
              <a:rPr lang="en-US" altLang="ko-KR" sz="800" b="1" dirty="0"/>
            </a:br>
            <a:r>
              <a:rPr lang="en-US" altLang="ko-KR" sz="800" dirty="0"/>
              <a:t>- </a:t>
            </a:r>
            <a:r>
              <a:rPr lang="ko-KR" altLang="en-US" sz="800" dirty="0"/>
              <a:t>등록된 </a:t>
            </a:r>
            <a:r>
              <a:rPr lang="en-US" altLang="ko-KR" sz="800" dirty="0"/>
              <a:t>View</a:t>
            </a:r>
            <a:r>
              <a:rPr lang="ko-KR" altLang="en-US" sz="800" dirty="0"/>
              <a:t>가 오래 누르기 </a:t>
            </a:r>
            <a:r>
              <a:rPr lang="en-US" altLang="ko-KR" sz="800" dirty="0"/>
              <a:t>(long click) </a:t>
            </a:r>
            <a:r>
              <a:rPr lang="ko-KR" altLang="en-US" sz="800" dirty="0"/>
              <a:t>이벤트를 받으면 </a:t>
            </a:r>
            <a:r>
              <a:rPr lang="en-US" altLang="ko-KR" sz="800" dirty="0"/>
              <a:t>Android</a:t>
            </a:r>
            <a:r>
              <a:rPr lang="ko-KR" altLang="en-US" sz="800" dirty="0"/>
              <a:t>가 </a:t>
            </a:r>
            <a:r>
              <a:rPr lang="en-US" altLang="ko-KR" sz="800" dirty="0"/>
              <a:t>onCreateContextMenu( ) method</a:t>
            </a:r>
            <a:r>
              <a:rPr lang="ko-KR" altLang="en-US" sz="800" dirty="0"/>
              <a:t>를 호출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메뉴 객체 정의</a:t>
            </a:r>
            <a:br>
              <a:rPr lang="en-US" altLang="ko-KR" sz="800" dirty="0"/>
            </a:br>
            <a:r>
              <a:rPr lang="en-US" altLang="ko-KR" sz="800" dirty="0"/>
              <a:t>  - XML </a:t>
            </a:r>
            <a:r>
              <a:rPr lang="ko-KR" altLang="en-US" sz="800" dirty="0"/>
              <a:t>파일을 팽창하여 메뉴 항목을 정의</a:t>
            </a:r>
            <a:br>
              <a:rPr lang="en-US" altLang="ko-KR" sz="800" dirty="0"/>
            </a:br>
            <a:r>
              <a:rPr lang="en-US" altLang="ko-KR" sz="800" dirty="0"/>
              <a:t>  - java </a:t>
            </a:r>
            <a:r>
              <a:rPr lang="ko-KR" altLang="en-US" sz="800" dirty="0"/>
              <a:t>파일에서 메뉴 항목을 직접 정의</a:t>
            </a:r>
            <a:br>
              <a:rPr lang="en-US" altLang="ko-KR" sz="800" dirty="0"/>
            </a:br>
            <a:br>
              <a:rPr lang="en-US" altLang="ko-KR" sz="800" dirty="0"/>
            </a:b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메뉴 항목 이벤트 처리 </a:t>
            </a:r>
            <a:r>
              <a:rPr lang="en-US" altLang="ko-KR" sz="800" b="1" dirty="0"/>
              <a:t>(onContextItemSelected)</a:t>
            </a:r>
            <a:br>
              <a:rPr lang="en-US" altLang="ko-KR" sz="800" b="1" dirty="0"/>
            </a:br>
            <a:r>
              <a:rPr lang="en-US" altLang="ko-KR" sz="800" dirty="0"/>
              <a:t>- </a:t>
            </a:r>
            <a:r>
              <a:rPr lang="ko-KR" altLang="en-US" sz="800" dirty="0"/>
              <a:t>사용자가 선택한 메뉴에 해당하는 이벤트 처리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옵션 메뉴와 유사하게 처리 완료 시</a:t>
            </a:r>
            <a:r>
              <a:rPr lang="en-US" altLang="ko-KR" sz="800" dirty="0"/>
              <a:t>, true </a:t>
            </a:r>
            <a:r>
              <a:rPr lang="ko-KR" altLang="en-US" sz="800" dirty="0"/>
              <a:t>반환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처리할 옵션이 없는 경우 부모 </a:t>
            </a:r>
            <a:r>
              <a:rPr lang="en-US" altLang="ko-KR" sz="800" dirty="0"/>
              <a:t>class </a:t>
            </a:r>
            <a:r>
              <a:rPr lang="ko-KR" altLang="en-US" sz="800" dirty="0"/>
              <a:t>반환</a:t>
            </a:r>
            <a:endParaRPr lang="en-US" altLang="ko-KR" sz="8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949C84-7F33-3D53-55BA-1E1DB28825DE}"/>
              </a:ext>
            </a:extLst>
          </p:cNvPr>
          <p:cNvSpPr/>
          <p:nvPr/>
        </p:nvSpPr>
        <p:spPr>
          <a:xfrm>
            <a:off x="695350" y="3744585"/>
            <a:ext cx="1183233" cy="1235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BCDCA95-3D2D-E3B2-0B1C-0C4D4E337DAF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878583" y="1662113"/>
            <a:ext cx="2344051" cy="21442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3073F99-C0DC-CB39-55FE-7F7E4AA8529D}"/>
              </a:ext>
            </a:extLst>
          </p:cNvPr>
          <p:cNvSpPr/>
          <p:nvPr/>
        </p:nvSpPr>
        <p:spPr>
          <a:xfrm>
            <a:off x="528913" y="4069564"/>
            <a:ext cx="3457911" cy="8994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775A3BD-30B5-202E-957A-14313024E20A}"/>
              </a:ext>
            </a:extLst>
          </p:cNvPr>
          <p:cNvSpPr/>
          <p:nvPr/>
        </p:nvSpPr>
        <p:spPr>
          <a:xfrm>
            <a:off x="528913" y="5075150"/>
            <a:ext cx="3457911" cy="16495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7B2BDCE-9DA5-AAD1-B84C-CB258878FA77}"/>
              </a:ext>
            </a:extLst>
          </p:cNvPr>
          <p:cNvCxnSpPr>
            <a:cxnSpLocks/>
          </p:cNvCxnSpPr>
          <p:nvPr/>
        </p:nvCxnSpPr>
        <p:spPr>
          <a:xfrm flipV="1">
            <a:off x="3986824" y="2953157"/>
            <a:ext cx="235810" cy="1562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CFB9D1A-8F9C-5B3A-CD15-29CD9F26DE63}"/>
              </a:ext>
            </a:extLst>
          </p:cNvPr>
          <p:cNvCxnSpPr>
            <a:cxnSpLocks/>
          </p:cNvCxnSpPr>
          <p:nvPr/>
        </p:nvCxnSpPr>
        <p:spPr>
          <a:xfrm flipV="1">
            <a:off x="4056674" y="4405313"/>
            <a:ext cx="165960" cy="15287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6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팝업 메뉴 </a:t>
            </a:r>
            <a:r>
              <a:rPr lang="en-US" altLang="ko-KR" sz="1500" dirty="0"/>
              <a:t>(Popup Menu)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000" y="95637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0975" y="949671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000" y="353248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401" y="3532484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27160D-FD22-1420-2FAB-C10834F6C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3549" y="3578270"/>
            <a:ext cx="3391015" cy="30027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C515FC-FB04-CCF8-C80C-AD6581412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906" y="769484"/>
            <a:ext cx="6137558" cy="18400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506EE5-1A8F-48C1-75AE-852BC41D6B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0975" y="3532484"/>
            <a:ext cx="1417500" cy="25200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81078E-5A4D-5E01-4D19-B95F4D0DBDF3}"/>
              </a:ext>
            </a:extLst>
          </p:cNvPr>
          <p:cNvGrpSpPr/>
          <p:nvPr/>
        </p:nvGrpSpPr>
        <p:grpSpPr>
          <a:xfrm>
            <a:off x="7472401" y="949671"/>
            <a:ext cx="1417500" cy="2520000"/>
            <a:chOff x="7472401" y="949671"/>
            <a:chExt cx="1417500" cy="25200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D2A116-2923-A84F-D3B8-4B7BE8AB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72401" y="949671"/>
              <a:ext cx="1417500" cy="252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2651CC-EB85-B1C4-CC57-6DB8D58C2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60" t="78654" r="12321" b="5706"/>
            <a:stretch/>
          </p:blipFill>
          <p:spPr>
            <a:xfrm>
              <a:off x="7608251" y="2938463"/>
              <a:ext cx="1114425" cy="394124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2EA796-30B7-335A-951F-1C04821930F4}"/>
              </a:ext>
            </a:extLst>
          </p:cNvPr>
          <p:cNvSpPr/>
          <p:nvPr/>
        </p:nvSpPr>
        <p:spPr>
          <a:xfrm>
            <a:off x="9410699" y="1190625"/>
            <a:ext cx="645319" cy="46672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9D66803-4E06-F7F0-0105-C580DEC2EEF0}"/>
              </a:ext>
            </a:extLst>
          </p:cNvPr>
          <p:cNvCxnSpPr>
            <a:cxnSpLocks/>
          </p:cNvCxnSpPr>
          <p:nvPr/>
        </p:nvCxnSpPr>
        <p:spPr>
          <a:xfrm flipH="1" flipV="1">
            <a:off x="8448675" y="1109663"/>
            <a:ext cx="962024" cy="17198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97ACB-0F21-3D93-EE53-FC6A1A4CD3E5}"/>
              </a:ext>
            </a:extLst>
          </p:cNvPr>
          <p:cNvCxnSpPr>
            <a:cxnSpLocks/>
          </p:cNvCxnSpPr>
          <p:nvPr/>
        </p:nvCxnSpPr>
        <p:spPr>
          <a:xfrm>
            <a:off x="10040282" y="1261800"/>
            <a:ext cx="1179443" cy="183382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01229EC-6410-EC6A-D458-454C4FBBC060}"/>
              </a:ext>
            </a:extLst>
          </p:cNvPr>
          <p:cNvCxnSpPr>
            <a:cxnSpLocks/>
          </p:cNvCxnSpPr>
          <p:nvPr/>
        </p:nvCxnSpPr>
        <p:spPr>
          <a:xfrm flipH="1">
            <a:off x="8201177" y="1429638"/>
            <a:ext cx="1235798" cy="4237737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D35C0C-C35D-C0B3-73C5-58D1E72349A0}"/>
              </a:ext>
            </a:extLst>
          </p:cNvPr>
          <p:cNvCxnSpPr>
            <a:cxnSpLocks/>
          </p:cNvCxnSpPr>
          <p:nvPr/>
        </p:nvCxnSpPr>
        <p:spPr>
          <a:xfrm>
            <a:off x="9717039" y="1614488"/>
            <a:ext cx="0" cy="212800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27B7C2-6E81-2117-CC64-19944E61EFC4}"/>
              </a:ext>
            </a:extLst>
          </p:cNvPr>
          <p:cNvSpPr/>
          <p:nvPr/>
        </p:nvSpPr>
        <p:spPr>
          <a:xfrm>
            <a:off x="7903385" y="1035168"/>
            <a:ext cx="545290" cy="13640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D0027BC-ABF5-DCA8-278B-CB1C7EF19DDD}"/>
              </a:ext>
            </a:extLst>
          </p:cNvPr>
          <p:cNvSpPr/>
          <p:nvPr/>
        </p:nvSpPr>
        <p:spPr>
          <a:xfrm>
            <a:off x="9410699" y="3748147"/>
            <a:ext cx="645319" cy="34936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0402E6C-A16A-4EDE-7B49-46B7CAE378FC}"/>
              </a:ext>
            </a:extLst>
          </p:cNvPr>
          <p:cNvCxnSpPr>
            <a:cxnSpLocks/>
          </p:cNvCxnSpPr>
          <p:nvPr/>
        </p:nvCxnSpPr>
        <p:spPr>
          <a:xfrm>
            <a:off x="9869440" y="4024313"/>
            <a:ext cx="1350285" cy="168419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EE36574-57CC-CFE8-459A-D706E804C1A2}"/>
              </a:ext>
            </a:extLst>
          </p:cNvPr>
          <p:cNvSpPr txBox="1"/>
          <p:nvPr/>
        </p:nvSpPr>
        <p:spPr>
          <a:xfrm>
            <a:off x="9398833" y="4186566"/>
            <a:ext cx="69124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서브 메뉴</a:t>
            </a:r>
            <a:endParaRPr lang="en-US" altLang="ko-KR" sz="8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EC5CB3-C7E4-4E89-5F13-7347372A47BB}"/>
              </a:ext>
            </a:extLst>
          </p:cNvPr>
          <p:cNvSpPr/>
          <p:nvPr/>
        </p:nvSpPr>
        <p:spPr>
          <a:xfrm>
            <a:off x="3683608" y="5451374"/>
            <a:ext cx="2886179" cy="8172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0B10E6-EEA6-1AF9-1AAD-87B93C33C394}"/>
              </a:ext>
            </a:extLst>
          </p:cNvPr>
          <p:cNvSpPr txBox="1"/>
          <p:nvPr/>
        </p:nvSpPr>
        <p:spPr>
          <a:xfrm>
            <a:off x="6770475" y="5360387"/>
            <a:ext cx="69124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서브 메뉴</a:t>
            </a:r>
            <a:endParaRPr lang="en-US" altLang="ko-KR" sz="800" b="1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6AE7640-8FC9-0705-4FC6-81DC673DA3B6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6569787" y="5486993"/>
            <a:ext cx="200688" cy="3729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1060886" y="2594911"/>
            <a:ext cx="4501920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PopupMenu </a:t>
            </a:r>
            <a:r>
              <a:rPr lang="ko-KR" altLang="en-US" sz="1000" dirty="0"/>
              <a:t>객체 생성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</a:t>
            </a:r>
            <a:r>
              <a:rPr lang="en-US" altLang="ko-KR" sz="1000" dirty="0"/>
              <a:t> </a:t>
            </a:r>
            <a:r>
              <a:rPr lang="ko-KR" altLang="en-US" sz="1000" dirty="0"/>
              <a:t>파일 등록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메뉴 이벤트 처리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PopupMenu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C98A622-E94F-AC2D-6E33-6CA3B86562EB}"/>
              </a:ext>
            </a:extLst>
          </p:cNvPr>
          <p:cNvSpPr txBox="1"/>
          <p:nvPr/>
        </p:nvSpPr>
        <p:spPr>
          <a:xfrm>
            <a:off x="696181" y="774727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76B9D3-D6B6-BF60-F414-0AAB85E15173}"/>
              </a:ext>
            </a:extLst>
          </p:cNvPr>
          <p:cNvSpPr txBox="1"/>
          <p:nvPr/>
        </p:nvSpPr>
        <p:spPr>
          <a:xfrm>
            <a:off x="697864" y="921434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9D85CC-6D3D-CEF0-F2B0-F5D695145812}"/>
              </a:ext>
            </a:extLst>
          </p:cNvPr>
          <p:cNvSpPr txBox="1"/>
          <p:nvPr/>
        </p:nvSpPr>
        <p:spPr>
          <a:xfrm>
            <a:off x="698420" y="1068141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A242CCA-FADE-7517-F6C2-6E7DA8430ED1}"/>
              </a:ext>
            </a:extLst>
          </p:cNvPr>
          <p:cNvSpPr txBox="1"/>
          <p:nvPr/>
        </p:nvSpPr>
        <p:spPr>
          <a:xfrm>
            <a:off x="701092" y="2248063"/>
            <a:ext cx="36246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FF0000"/>
                </a:solidFill>
              </a:rPr>
              <a:t>④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C19ED97-12B2-448E-D3AF-289AF22C424D}"/>
              </a:ext>
            </a:extLst>
          </p:cNvPr>
          <p:cNvCxnSpPr>
            <a:cxnSpLocks/>
          </p:cNvCxnSpPr>
          <p:nvPr/>
        </p:nvCxnSpPr>
        <p:spPr>
          <a:xfrm>
            <a:off x="964406" y="949671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E032CDC-C7EB-442D-CD84-A073BEDAA079}"/>
              </a:ext>
            </a:extLst>
          </p:cNvPr>
          <p:cNvCxnSpPr>
            <a:cxnSpLocks/>
          </p:cNvCxnSpPr>
          <p:nvPr/>
        </p:nvCxnSpPr>
        <p:spPr>
          <a:xfrm>
            <a:off x="961937" y="2418902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6B19A61-D91E-CF82-6AF9-1BBBBEAE4D2B}"/>
              </a:ext>
            </a:extLst>
          </p:cNvPr>
          <p:cNvCxnSpPr>
            <a:cxnSpLocks/>
          </p:cNvCxnSpPr>
          <p:nvPr/>
        </p:nvCxnSpPr>
        <p:spPr>
          <a:xfrm>
            <a:off x="964406" y="1103371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43FA807-9538-4379-580B-90D6E41F93DB}"/>
              </a:ext>
            </a:extLst>
          </p:cNvPr>
          <p:cNvCxnSpPr>
            <a:cxnSpLocks/>
          </p:cNvCxnSpPr>
          <p:nvPr/>
        </p:nvCxnSpPr>
        <p:spPr>
          <a:xfrm>
            <a:off x="964406" y="1229737"/>
            <a:ext cx="319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181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대화 상자 </a:t>
            </a:r>
            <a:r>
              <a:rPr lang="en-US" altLang="ko-KR" sz="1500" dirty="0"/>
              <a:t>(Dialog)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4039" y="95637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638" y="949671"/>
            <a:ext cx="1417500" cy="25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311149" y="784737"/>
            <a:ext cx="6083881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Dialog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사용자에게 메시지를 출력하고 입력을 받아들이는 인터페이스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Dialog</a:t>
            </a:r>
            <a:r>
              <a:rPr lang="ko-KR" altLang="en-US" sz="1000" dirty="0"/>
              <a:t>가 등장하면 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포커스를 읽고 </a:t>
            </a:r>
            <a:r>
              <a:rPr lang="en-US" altLang="ko-KR" sz="1000" dirty="0"/>
              <a:t>dialog</a:t>
            </a:r>
            <a:r>
              <a:rPr lang="ko-KR" altLang="en-US" sz="1000" dirty="0"/>
              <a:t>가 모든 </a:t>
            </a:r>
            <a:r>
              <a:rPr lang="en-US" altLang="ko-KR" sz="1000" dirty="0"/>
              <a:t>UI</a:t>
            </a:r>
            <a:r>
              <a:rPr lang="ko-KR" altLang="en-US" sz="1000" dirty="0"/>
              <a:t>를 차지한다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비동기식 </a:t>
            </a:r>
            <a:r>
              <a:rPr lang="en-US" altLang="ko-KR" sz="1000" dirty="0"/>
              <a:t>-&gt; Dialog</a:t>
            </a:r>
            <a:r>
              <a:rPr lang="ko-KR" altLang="en-US" sz="1000" dirty="0"/>
              <a:t>와 무관하게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계속 실행됨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F9C7F6-D48E-B4D5-668C-FB07098F3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956374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AE19D4-0E93-F0C0-B80D-4AC65E853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7638" y="3773744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1ABE8B-40C3-E372-ACB1-3A3B6D9A7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00" y="3780447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F7B6FC-5BBC-63BE-7AC7-ECB74A1F3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5619" y="2549155"/>
            <a:ext cx="4200057" cy="40135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2BAEDB-A1C9-3890-57CB-FE3DC4922A4D}"/>
              </a:ext>
            </a:extLst>
          </p:cNvPr>
          <p:cNvSpPr txBox="1"/>
          <p:nvPr/>
        </p:nvSpPr>
        <p:spPr>
          <a:xfrm>
            <a:off x="381000" y="1779381"/>
            <a:ext cx="2819399" cy="159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Dialog</a:t>
            </a:r>
            <a:r>
              <a:rPr lang="ko-KR" altLang="en-US" sz="1000" dirty="0"/>
              <a:t>의 종류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AlertDialog</a:t>
            </a:r>
            <a:r>
              <a:rPr lang="en-US" altLang="ko-KR" sz="800" dirty="0"/>
              <a:t>: 0</a:t>
            </a:r>
            <a:r>
              <a:rPr lang="ko-KR" altLang="en-US" sz="800" dirty="0"/>
              <a:t>개부터 </a:t>
            </a:r>
            <a:r>
              <a:rPr lang="en-US" altLang="ko-KR" sz="800" dirty="0"/>
              <a:t>3</a:t>
            </a:r>
            <a:r>
              <a:rPr lang="ko-KR" altLang="en-US" sz="800" dirty="0"/>
              <a:t>개의 버튼 및 체크박스나 라디오 버튼을 포함하는 선택 가능한 항목 리스트를 가질 수 있는 </a:t>
            </a:r>
            <a:r>
              <a:rPr lang="en-US" altLang="ko-KR" sz="800" dirty="0"/>
              <a:t>dialog</a:t>
            </a:r>
            <a:br>
              <a:rPr lang="en-US" altLang="ko-KR" sz="800" dirty="0"/>
            </a:br>
            <a:r>
              <a:rPr lang="en-US" altLang="ko-KR" sz="800" dirty="0"/>
              <a:t>(</a:t>
            </a:r>
            <a:r>
              <a:rPr lang="ko-KR" altLang="en-US" sz="800" dirty="0"/>
              <a:t>가장 보편적인 </a:t>
            </a:r>
            <a:r>
              <a:rPr lang="en-US" altLang="ko-KR" sz="800" dirty="0"/>
              <a:t>dialog)</a:t>
            </a:r>
            <a:br>
              <a:rPr lang="en-US" altLang="ko-KR" sz="800" dirty="0"/>
            </a:b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DatePickerDialog: </a:t>
            </a:r>
            <a:r>
              <a:rPr lang="ko-KR" altLang="en-US" sz="800" dirty="0"/>
              <a:t>사용자가 날짜를 선택하는 </a:t>
            </a:r>
            <a:r>
              <a:rPr lang="en-US" altLang="ko-KR" sz="800" dirty="0"/>
              <a:t>dialog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TimePickerDialog: </a:t>
            </a:r>
            <a:r>
              <a:rPr lang="ko-KR" altLang="en-US" sz="800" dirty="0"/>
              <a:t>사용자가 시간을 선택하는 </a:t>
            </a:r>
            <a:r>
              <a:rPr lang="en-US" altLang="ko-KR" sz="800" dirty="0"/>
              <a:t>dialog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B604AB-D3C0-0145-FBFA-69E7E5B00A8F}"/>
              </a:ext>
            </a:extLst>
          </p:cNvPr>
          <p:cNvSpPr/>
          <p:nvPr/>
        </p:nvSpPr>
        <p:spPr>
          <a:xfrm>
            <a:off x="3115619" y="2554184"/>
            <a:ext cx="4192321" cy="19576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E46438-3FF5-6177-1964-E8727E6B548C}"/>
              </a:ext>
            </a:extLst>
          </p:cNvPr>
          <p:cNvSpPr/>
          <p:nvPr/>
        </p:nvSpPr>
        <p:spPr>
          <a:xfrm>
            <a:off x="3115619" y="4688674"/>
            <a:ext cx="4192321" cy="18740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69C628-2217-8A86-D641-7878095C092A}"/>
              </a:ext>
            </a:extLst>
          </p:cNvPr>
          <p:cNvCxnSpPr>
            <a:cxnSpLocks/>
            <a:stCxn id="24" idx="3"/>
            <a:endCxn id="10" idx="1"/>
          </p:cNvCxnSpPr>
          <p:nvPr/>
        </p:nvCxnSpPr>
        <p:spPr>
          <a:xfrm flipV="1">
            <a:off x="7307940" y="2209671"/>
            <a:ext cx="1589698" cy="132334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2AE8994-718D-F26A-95BD-AE6B4C1CB3E0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7307940" y="5033744"/>
            <a:ext cx="1589698" cy="5919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8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3514A23-76A2-10F0-DA7D-855B320EF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1349" y="1083448"/>
            <a:ext cx="2258342" cy="4014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/>
              <a:t>AlertDialog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751" y="95637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3350" y="949671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751" y="353248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3350" y="3532484"/>
            <a:ext cx="1417500" cy="25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A966ED-3C3E-0615-7C89-04632E603D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0" y="1777285"/>
            <a:ext cx="3656682" cy="36318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B35259-3AAC-3B66-05AE-8A8585426368}"/>
              </a:ext>
            </a:extLst>
          </p:cNvPr>
          <p:cNvSpPr/>
          <p:nvPr/>
        </p:nvSpPr>
        <p:spPr>
          <a:xfrm>
            <a:off x="631031" y="3090863"/>
            <a:ext cx="3336801" cy="876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5517707-61A9-E757-21A5-D88EFB453F2C}"/>
              </a:ext>
            </a:extLst>
          </p:cNvPr>
          <p:cNvCxnSpPr>
            <a:cxnSpLocks/>
            <a:stCxn id="14" idx="3"/>
            <a:endCxn id="40" idx="1"/>
          </p:cNvCxnSpPr>
          <p:nvPr/>
        </p:nvCxnSpPr>
        <p:spPr>
          <a:xfrm flipV="1">
            <a:off x="3967832" y="3361574"/>
            <a:ext cx="2507843" cy="1674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88B288-CB78-E4CA-02E9-E98FA7A7011F}"/>
              </a:ext>
            </a:extLst>
          </p:cNvPr>
          <p:cNvSpPr/>
          <p:nvPr/>
        </p:nvSpPr>
        <p:spPr>
          <a:xfrm>
            <a:off x="11357811" y="2303547"/>
            <a:ext cx="148012" cy="1569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6806D27-5763-3405-A263-694326A0834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9675205" y="2460459"/>
            <a:ext cx="1756612" cy="320056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70838A-0161-B37E-2ABA-AA08F828CC9F}"/>
              </a:ext>
            </a:extLst>
          </p:cNvPr>
          <p:cNvSpPr/>
          <p:nvPr/>
        </p:nvSpPr>
        <p:spPr>
          <a:xfrm>
            <a:off x="11571894" y="2303547"/>
            <a:ext cx="148012" cy="1569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F546952-CBFE-6131-3001-6C1E2BA3E921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1196867" y="2460459"/>
            <a:ext cx="449033" cy="320056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F0232D-F70A-5C75-8749-1AC416727FFF}"/>
              </a:ext>
            </a:extLst>
          </p:cNvPr>
          <p:cNvSpPr/>
          <p:nvPr/>
        </p:nvSpPr>
        <p:spPr>
          <a:xfrm>
            <a:off x="9500268" y="2513097"/>
            <a:ext cx="335881" cy="1412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8F8616D-F15F-B47A-E969-542B5053BD86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9836149" y="2197389"/>
            <a:ext cx="755185" cy="38631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2176A44-DE16-A90F-E4D4-E623BB961691}"/>
              </a:ext>
            </a:extLst>
          </p:cNvPr>
          <p:cNvSpPr/>
          <p:nvPr/>
        </p:nvSpPr>
        <p:spPr>
          <a:xfrm>
            <a:off x="6148137" y="3252600"/>
            <a:ext cx="241439" cy="2179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8A8B92-3711-3854-1048-B478088BFD51}"/>
              </a:ext>
            </a:extLst>
          </p:cNvPr>
          <p:cNvSpPr/>
          <p:nvPr/>
        </p:nvSpPr>
        <p:spPr>
          <a:xfrm>
            <a:off x="6475675" y="3252600"/>
            <a:ext cx="241439" cy="2179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6B88B4-6264-441F-0034-2F4455204280}"/>
              </a:ext>
            </a:extLst>
          </p:cNvPr>
          <p:cNvSpPr/>
          <p:nvPr/>
        </p:nvSpPr>
        <p:spPr>
          <a:xfrm>
            <a:off x="631031" y="3967163"/>
            <a:ext cx="3336801" cy="9778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6595FA1-7F5E-AAC0-18E2-2DDD3FB54B81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 flipV="1">
            <a:off x="3967832" y="3361574"/>
            <a:ext cx="2180305" cy="109449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F708A9-3E3C-588D-1869-204BB1DEFD4C}"/>
              </a:ext>
            </a:extLst>
          </p:cNvPr>
          <p:cNvSpPr/>
          <p:nvPr/>
        </p:nvSpPr>
        <p:spPr>
          <a:xfrm>
            <a:off x="4927993" y="2753478"/>
            <a:ext cx="853181" cy="1749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E59A059-F590-B42A-D9EC-0649C1E61831}"/>
              </a:ext>
            </a:extLst>
          </p:cNvPr>
          <p:cNvSpPr/>
          <p:nvPr/>
        </p:nvSpPr>
        <p:spPr>
          <a:xfrm>
            <a:off x="4927993" y="2928437"/>
            <a:ext cx="853181" cy="1749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5438EB1-0570-C4FF-0247-CFCB605DF76C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586789" y="2840958"/>
            <a:ext cx="2341204" cy="874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E885000-B52D-5AD3-490C-BCF157F1ABB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2586789" y="3015917"/>
            <a:ext cx="2341204" cy="2149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B174025-C848-9C28-7C4D-CCFAFB54322F}"/>
              </a:ext>
            </a:extLst>
          </p:cNvPr>
          <p:cNvSpPr txBox="1"/>
          <p:nvPr/>
        </p:nvSpPr>
        <p:spPr>
          <a:xfrm>
            <a:off x="5772544" y="2678823"/>
            <a:ext cx="69124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제목</a:t>
            </a:r>
            <a:endParaRPr lang="en-US" altLang="ko-KR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C3B962-A737-8EE8-8A44-9A6AEF369C1C}"/>
              </a:ext>
            </a:extLst>
          </p:cNvPr>
          <p:cNvSpPr txBox="1"/>
          <p:nvPr/>
        </p:nvSpPr>
        <p:spPr>
          <a:xfrm>
            <a:off x="5772544" y="2880083"/>
            <a:ext cx="69124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메시지</a:t>
            </a:r>
            <a:endParaRPr lang="en-US" altLang="ko-KR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FD8B7D-641B-E09F-A0FA-E90E6099D14C}"/>
              </a:ext>
            </a:extLst>
          </p:cNvPr>
          <p:cNvSpPr txBox="1"/>
          <p:nvPr/>
        </p:nvSpPr>
        <p:spPr>
          <a:xfrm>
            <a:off x="285407" y="5423962"/>
            <a:ext cx="3682425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AlertDialog</a:t>
            </a:r>
            <a:r>
              <a:rPr lang="ko-KR" altLang="en-US" sz="800" dirty="0"/>
              <a:t>는 동일한 </a:t>
            </a:r>
            <a:r>
              <a:rPr lang="en-US" altLang="ko-KR" sz="800" dirty="0"/>
              <a:t>type</a:t>
            </a:r>
            <a:r>
              <a:rPr lang="ko-KR" altLang="en-US" sz="800" dirty="0"/>
              <a:t>의 버튼을 최대 </a:t>
            </a:r>
            <a:r>
              <a:rPr lang="en-US" altLang="ko-KR" sz="800" dirty="0"/>
              <a:t>1</a:t>
            </a:r>
            <a:r>
              <a:rPr lang="ko-KR" altLang="en-US" sz="800" dirty="0"/>
              <a:t>개만 만들 수 있다</a:t>
            </a:r>
            <a:r>
              <a:rPr lang="en-US" altLang="ko-KR" sz="8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따라서</a:t>
            </a:r>
            <a:r>
              <a:rPr lang="en-US" altLang="ko-KR" sz="800" dirty="0"/>
              <a:t>, </a:t>
            </a:r>
            <a:r>
              <a:rPr lang="ko-KR" altLang="en-US" sz="800" dirty="0"/>
              <a:t>가능한 버튼은 </a:t>
            </a:r>
            <a:r>
              <a:rPr lang="en-US" altLang="ko-KR" sz="800" dirty="0"/>
              <a:t>positive, neutral, negative </a:t>
            </a:r>
            <a:r>
              <a:rPr lang="ko-KR" altLang="en-US" sz="800" dirty="0"/>
              <a:t>총 </a:t>
            </a:r>
            <a:r>
              <a:rPr lang="en-US" altLang="ko-KR" sz="800" dirty="0"/>
              <a:t>3</a:t>
            </a:r>
            <a:r>
              <a:rPr lang="ko-KR" altLang="en-US" sz="800" dirty="0"/>
              <a:t>개까지 이다</a:t>
            </a:r>
            <a:r>
              <a:rPr lang="en-US" altLang="ko-KR" sz="800" dirty="0"/>
              <a:t>.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46200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/>
              <a:t>AlertDialog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7891" y="3802815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7891" y="1160119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5226" y="3802815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5779" y="1160119"/>
            <a:ext cx="1417500" cy="25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235124" y="923831"/>
            <a:ext cx="450192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목록을 사용하는 </a:t>
            </a:r>
            <a:r>
              <a:rPr lang="en-US" altLang="ko-KR" sz="1000" dirty="0"/>
              <a:t>AlertDialog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EEEF8D-49BD-97A8-33FE-8A64D3ACE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0" y="1217245"/>
            <a:ext cx="4634337" cy="53995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F4E24B-8BFF-1297-714E-CBF0170D2C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5779" y="3802815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6E2037-D73E-7B19-2654-429C585455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5226" y="1153722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C49958-926D-7623-576D-60FDCD874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0003" y="1153722"/>
            <a:ext cx="1417500" cy="252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4177FB-E1FA-FBC1-4DF6-459E108BB4CE}"/>
              </a:ext>
            </a:extLst>
          </p:cNvPr>
          <p:cNvSpPr/>
          <p:nvPr/>
        </p:nvSpPr>
        <p:spPr>
          <a:xfrm>
            <a:off x="610804" y="3515979"/>
            <a:ext cx="1772827" cy="1154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6672D4-3D02-A70E-417C-4AAFD6746F30}"/>
              </a:ext>
            </a:extLst>
          </p:cNvPr>
          <p:cNvCxnSpPr>
            <a:cxnSpLocks/>
          </p:cNvCxnSpPr>
          <p:nvPr/>
        </p:nvCxnSpPr>
        <p:spPr>
          <a:xfrm>
            <a:off x="2383631" y="3579019"/>
            <a:ext cx="235744" cy="1690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A2D6FAF-66D5-19CA-18F1-F808775CE2A0}"/>
              </a:ext>
            </a:extLst>
          </p:cNvPr>
          <p:cNvCxnSpPr>
            <a:cxnSpLocks/>
          </p:cNvCxnSpPr>
          <p:nvPr/>
        </p:nvCxnSpPr>
        <p:spPr>
          <a:xfrm>
            <a:off x="1704975" y="3832465"/>
            <a:ext cx="108108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4B36A6-8F6C-3158-3AC8-1B94B0E872B1}"/>
              </a:ext>
            </a:extLst>
          </p:cNvPr>
          <p:cNvSpPr txBox="1"/>
          <p:nvPr/>
        </p:nvSpPr>
        <p:spPr>
          <a:xfrm>
            <a:off x="2519797" y="3394588"/>
            <a:ext cx="254763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특정 목록을 </a:t>
            </a:r>
            <a:r>
              <a:rPr lang="en-US" altLang="ko-KR" sz="800" dirty="0">
                <a:solidFill>
                  <a:srgbClr val="FF0000"/>
                </a:solidFill>
              </a:rPr>
              <a:t>dialog</a:t>
            </a:r>
            <a:r>
              <a:rPr lang="ko-KR" altLang="en-US" sz="800" dirty="0">
                <a:solidFill>
                  <a:srgbClr val="FF0000"/>
                </a:solidFill>
              </a:rPr>
              <a:t>에 지정 가능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49608B-7AFA-EF52-9071-BB9DB7129FB1}"/>
              </a:ext>
            </a:extLst>
          </p:cNvPr>
          <p:cNvSpPr txBox="1"/>
          <p:nvPr/>
        </p:nvSpPr>
        <p:spPr>
          <a:xfrm>
            <a:off x="2699113" y="3767451"/>
            <a:ext cx="254763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라디오 버튼 부착</a:t>
            </a:r>
            <a:r>
              <a:rPr lang="en-US" altLang="ko-KR" sz="800" dirty="0">
                <a:solidFill>
                  <a:srgbClr val="FF0000"/>
                </a:solidFill>
              </a:rPr>
              <a:t>: setSingleChoiceItems( 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solidFill>
                  <a:srgbClr val="FF0000"/>
                </a:solidFill>
              </a:rPr>
              <a:t>체크 박스 부착</a:t>
            </a:r>
            <a:r>
              <a:rPr lang="en-US" altLang="ko-KR" sz="800" dirty="0">
                <a:solidFill>
                  <a:srgbClr val="FF0000"/>
                </a:solidFill>
              </a:rPr>
              <a:t>: setMultiChoiceItems( )</a:t>
            </a:r>
          </a:p>
        </p:txBody>
      </p:sp>
    </p:spTree>
    <p:extLst>
      <p:ext uri="{BB962C8B-B14F-4D97-AF65-F5344CB8AC3E}">
        <p14:creationId xmlns:p14="http://schemas.microsoft.com/office/powerpoint/2010/main" val="40367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4143</TotalTime>
  <Words>1166</Words>
  <Application>Microsoft Office PowerPoint</Application>
  <PresentationFormat>와이드스크린</PresentationFormat>
  <Paragraphs>189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Wingdings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128</cp:revision>
  <dcterms:created xsi:type="dcterms:W3CDTF">2024-04-09T08:20:40Z</dcterms:created>
  <dcterms:modified xsi:type="dcterms:W3CDTF">2024-05-15T22:23:17Z</dcterms:modified>
</cp:coreProperties>
</file>